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84" r:id="rId3"/>
    <p:sldId id="261" r:id="rId4"/>
    <p:sldId id="259" r:id="rId5"/>
    <p:sldId id="265" r:id="rId6"/>
    <p:sldId id="273" r:id="rId7"/>
    <p:sldId id="274" r:id="rId8"/>
    <p:sldId id="276" r:id="rId9"/>
    <p:sldId id="275" r:id="rId10"/>
    <p:sldId id="262" r:id="rId11"/>
    <p:sldId id="283" r:id="rId12"/>
    <p:sldId id="280" r:id="rId13"/>
    <p:sldId id="268" r:id="rId14"/>
    <p:sldId id="279" r:id="rId15"/>
    <p:sldId id="285" r:id="rId16"/>
    <p:sldId id="286" r:id="rId17"/>
    <p:sldId id="272" r:id="rId18"/>
    <p:sldId id="264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68" autoAdjust="0"/>
    <p:restoredTop sz="73440" autoAdjust="0"/>
  </p:normalViewPr>
  <p:slideViewPr>
    <p:cSldViewPr snapToGrid="0">
      <p:cViewPr varScale="1">
        <p:scale>
          <a:sx n="50" d="100"/>
          <a:sy n="50" d="100"/>
        </p:scale>
        <p:origin x="54" y="426"/>
      </p:cViewPr>
      <p:guideLst/>
    </p:cSldViewPr>
  </p:slideViewPr>
  <p:outlineViewPr>
    <p:cViewPr>
      <p:scale>
        <a:sx n="33" d="100"/>
        <a:sy n="33" d="100"/>
      </p:scale>
      <p:origin x="0" y="-21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9FE32-9716-441E-8E89-E34206932525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9BC9B6-9C1F-46FA-85D4-7C70FAD3E67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779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C9B6-9C1F-46FA-85D4-7C70FAD3E67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618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C9B6-9C1F-46FA-85D4-7C70FAD3E67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6273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C9B6-9C1F-46FA-85D4-7C70FAD3E674}" type="slidenum">
              <a:rPr lang="sl-SI" smtClean="0"/>
              <a:t>17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0399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9BC9B6-9C1F-46FA-85D4-7C70FAD3E674}" type="slidenum">
              <a:rPr lang="sl-SI" smtClean="0"/>
              <a:t>18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84011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099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456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5518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363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03054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63534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2786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9415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69851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038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3154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279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0857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3294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8652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98588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1F8B2-3F1E-494A-A3AC-CBFF13BAA0AE}" type="datetimeFigureOut">
              <a:rPr lang="sl-SI" smtClean="0"/>
              <a:t>12.9.2014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EA0B306-B868-465E-A1CB-C45C6F78F96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7952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4612" y="2404534"/>
            <a:ext cx="8726904" cy="1646302"/>
          </a:xfrm>
        </p:spPr>
        <p:txBody>
          <a:bodyPr/>
          <a:lstStyle/>
          <a:p>
            <a:pPr algn="l"/>
            <a:r>
              <a:rPr lang="sl-SI" sz="3600" dirty="0">
                <a:solidFill>
                  <a:schemeClr val="tx1"/>
                </a:solidFill>
              </a:rPr>
              <a:t>COMPARISON BETWEEN SINGLE AND</a:t>
            </a:r>
            <a:br>
              <a:rPr lang="sl-SI" sz="3600" dirty="0">
                <a:solidFill>
                  <a:schemeClr val="tx1"/>
                </a:solidFill>
              </a:rPr>
            </a:br>
            <a:r>
              <a:rPr lang="sl-SI" sz="3600" dirty="0">
                <a:solidFill>
                  <a:schemeClr val="tx1"/>
                </a:solidFill>
              </a:rPr>
              <a:t>MULTI OBJECTIVE GENETIC ALGORITHM</a:t>
            </a:r>
            <a:br>
              <a:rPr lang="sl-SI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APPROACH FOR OPTIMAL STOCK </a:t>
            </a:r>
            <a:r>
              <a:rPr lang="en-US" sz="3600" dirty="0" smtClean="0">
                <a:solidFill>
                  <a:schemeClr val="tx1"/>
                </a:solidFill>
              </a:rPr>
              <a:t>PORTFOLIO</a:t>
            </a:r>
            <a:r>
              <a:rPr lang="sl-SI" sz="3600" dirty="0" smtClean="0">
                <a:solidFill>
                  <a:schemeClr val="tx1"/>
                </a:solidFill>
              </a:rPr>
              <a:t> SELECTION</a:t>
            </a:r>
            <a:endParaRPr lang="sl-SI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55723"/>
              </p:ext>
            </p:extLst>
          </p:nvPr>
        </p:nvGraphicFramePr>
        <p:xfrm>
          <a:off x="994612" y="4184760"/>
          <a:ext cx="8128000" cy="1483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8295"/>
                <a:gridCol w="6999705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Authors: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Cvörnjek Nejc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Brezocnik Miran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Jagric Timotej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Papa Gregor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2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PROBLEM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270000"/>
            <a:ext cx="8596668" cy="3880773"/>
          </a:xfrm>
        </p:spPr>
        <p:txBody>
          <a:bodyPr/>
          <a:lstStyle/>
          <a:p>
            <a:r>
              <a:rPr lang="sl-SI" dirty="0" smtClean="0"/>
              <a:t>We randomly choose twenty stocks among different branges from S&amp;P500 index.</a:t>
            </a:r>
          </a:p>
          <a:p>
            <a:r>
              <a:rPr lang="sl-SI" dirty="0"/>
              <a:t>We construct three sizes of portfolio. Portfolios have sizes of 5, 10 and 20 stocks</a:t>
            </a:r>
            <a:r>
              <a:rPr lang="sl-SI" dirty="0" smtClean="0"/>
              <a:t>.</a:t>
            </a:r>
          </a:p>
          <a:p>
            <a:r>
              <a:rPr lang="sl-SI" dirty="0" smtClean="0"/>
              <a:t>Time period was from </a:t>
            </a:r>
            <a:r>
              <a:rPr lang="sl-SI" dirty="0"/>
              <a:t>01.01.2013 to 01.01.2014</a:t>
            </a:r>
            <a:r>
              <a:rPr lang="sl-SI" dirty="0" smtClean="0"/>
              <a:t>.</a:t>
            </a:r>
          </a:p>
          <a:p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43415"/>
              </p:ext>
            </p:extLst>
          </p:nvPr>
        </p:nvGraphicFramePr>
        <p:xfrm>
          <a:off x="789875" y="309710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Stocks</a:t>
                      </a:r>
                      <a:endParaRPr lang="sl-SI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PFE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TIF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CVX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JEC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TAP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KSU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PM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F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MCS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GPS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FRX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GOOG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NVDA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MHK</a:t>
                      </a:r>
                      <a:endParaRPr lang="sl-SI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84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RESULTS</a:t>
            </a:r>
            <a:endParaRPr lang="sl-SI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489673"/>
              </p:ext>
            </p:extLst>
          </p:nvPr>
        </p:nvGraphicFramePr>
        <p:xfrm>
          <a:off x="790405" y="2512281"/>
          <a:ext cx="859631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5437"/>
                <a:gridCol w="2865437"/>
                <a:gridCol w="2865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Parameters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GA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NSGA-II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Population size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50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Natural selection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0.05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/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Crossover rate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0.9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Mutation size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0.2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Tournament size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</a:t>
                      </a:r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01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0" y="196948"/>
            <a:ext cx="8533421" cy="6365516"/>
          </a:xfrm>
        </p:spPr>
      </p:pic>
      <p:pic>
        <p:nvPicPr>
          <p:cNvPr id="3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66" y="182879"/>
            <a:ext cx="8651651" cy="6488739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0" y="144724"/>
            <a:ext cx="8666797" cy="646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5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2" y="776848"/>
            <a:ext cx="7357402" cy="5490461"/>
          </a:xfrm>
        </p:spPr>
      </p:pic>
      <p:pic>
        <p:nvPicPr>
          <p:cNvPr id="3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92" y="309489"/>
            <a:ext cx="8328262" cy="621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8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24490"/>
            <a:ext cx="8596668" cy="428241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  <a:p>
            <a:endParaRPr lang="sl-SI" dirty="0" smtClean="0"/>
          </a:p>
          <a:p>
            <a:r>
              <a:rPr lang="sl-SI" dirty="0" smtClean="0"/>
              <a:t>In global minimum portfolio a weight of CAD asset is </a:t>
            </a:r>
            <a:r>
              <a:rPr lang="sl-SI" sz="2000" b="1" dirty="0" smtClean="0"/>
              <a:t>65%</a:t>
            </a:r>
            <a:endParaRPr lang="sl-SI" sz="20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655857"/>
              </p:ext>
            </p:extLst>
          </p:nvPr>
        </p:nvGraphicFramePr>
        <p:xfrm>
          <a:off x="677334" y="2048047"/>
          <a:ext cx="859631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/>
                <a:gridCol w="2149078"/>
                <a:gridCol w="2149078"/>
                <a:gridCol w="21490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Stock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Percentage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Return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Variance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CAD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22.66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effectLst/>
                        </a:rPr>
                        <a:t>-0.0004695423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effectLst/>
                        </a:rPr>
                        <a:t>0.000039831697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TIF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11.92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effectLst/>
                        </a:rPr>
                        <a:t>0.0018764769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effectLst/>
                        </a:rPr>
                        <a:t>0.00018975974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AXP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10.76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effectLst/>
                        </a:rPr>
                        <a:t>0.0017677318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effectLst/>
                        </a:rPr>
                        <a:t>0.000125013218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NOC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38.69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effectLst/>
                        </a:rPr>
                        <a:t>0.0021811832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effectLst/>
                        </a:rPr>
                        <a:t>0.000101090825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FRX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15.97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effectLst/>
                        </a:rPr>
                        <a:t>0.0020571237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>
                          <a:effectLst/>
                        </a:rPr>
                        <a:t>0.00015994853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l-SI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 </a:t>
                      </a:r>
                      <a:r>
                        <a:rPr lang="el-GR" sz="1800" dirty="0" smtClean="0">
                          <a:latin typeface="Calibri" panose="020F0502020204030204" pitchFamily="34" charset="0"/>
                        </a:rPr>
                        <a:t>Σ</a:t>
                      </a:r>
                      <a:r>
                        <a:rPr lang="sl-SI" sz="1800" dirty="0" smtClean="0">
                          <a:latin typeface="+mn-lt"/>
                        </a:rPr>
                        <a:t>=</a:t>
                      </a:r>
                      <a:r>
                        <a:rPr lang="sl-SI" dirty="0" smtClean="0"/>
                        <a:t>100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44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Correlation in 2006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49" y="1270000"/>
            <a:ext cx="8827253" cy="5360591"/>
          </a:xfrm>
        </p:spPr>
      </p:pic>
    </p:spTree>
    <p:extLst>
      <p:ext uri="{BB962C8B-B14F-4D97-AF65-F5344CB8AC3E}">
        <p14:creationId xmlns:p14="http://schemas.microsoft.com/office/powerpoint/2010/main" val="120479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Correlation in 2009</a:t>
            </a:r>
            <a:endParaRPr lang="sl-SI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16" y="1270000"/>
            <a:ext cx="8676286" cy="5268912"/>
          </a:xfrm>
        </p:spPr>
      </p:pic>
    </p:spTree>
    <p:extLst>
      <p:ext uri="{BB962C8B-B14F-4D97-AF65-F5344CB8AC3E}">
        <p14:creationId xmlns:p14="http://schemas.microsoft.com/office/powerpoint/2010/main" val="40544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61223"/>
          </a:xfrm>
        </p:spPr>
        <p:txBody>
          <a:bodyPr>
            <a:noAutofit/>
          </a:bodyPr>
          <a:lstStyle/>
          <a:p>
            <a:r>
              <a:rPr lang="sl-SI" dirty="0" smtClean="0">
                <a:solidFill>
                  <a:schemeClr val="tx1"/>
                </a:solidFill>
              </a:rPr>
              <a:t>COMPUTATIONAL TIMES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75745" y="1320126"/>
            <a:ext cx="4185623" cy="576262"/>
          </a:xfrm>
        </p:spPr>
        <p:txBody>
          <a:bodyPr/>
          <a:lstStyle/>
          <a:p>
            <a:r>
              <a:rPr lang="sl-SI" dirty="0" smtClean="0"/>
              <a:t>Simple GA</a:t>
            </a:r>
            <a:endParaRPr lang="sl-SI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0890470"/>
              </p:ext>
            </p:extLst>
          </p:nvPr>
        </p:nvGraphicFramePr>
        <p:xfrm>
          <a:off x="774748" y="1838864"/>
          <a:ext cx="8045696" cy="18510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424"/>
                <a:gridCol w="2011424"/>
                <a:gridCol w="2011424"/>
                <a:gridCol w="2011424"/>
              </a:tblGrid>
              <a:tr h="38799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5 stocks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 stocks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 stocks</a:t>
                      </a:r>
                    </a:p>
                  </a:txBody>
                  <a:tcPr/>
                </a:tc>
              </a:tr>
              <a:tr h="338518">
                <a:tc>
                  <a:txBody>
                    <a:bodyPr/>
                    <a:lstStyle/>
                    <a:p>
                      <a:r>
                        <a:rPr lang="sl-SI" dirty="0" smtClean="0"/>
                        <a:t>100 generations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0,62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0,7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0,83</a:t>
                      </a:r>
                    </a:p>
                  </a:txBody>
                  <a:tcPr/>
                </a:tc>
              </a:tr>
              <a:tr h="3385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250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1,55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1,78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2,02</a:t>
                      </a:r>
                    </a:p>
                  </a:txBody>
                  <a:tcPr/>
                </a:tc>
              </a:tr>
              <a:tr h="3385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500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3,25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3,43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4,04</a:t>
                      </a:r>
                    </a:p>
                  </a:txBody>
                  <a:tcPr/>
                </a:tc>
              </a:tr>
              <a:tr h="338518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1000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6,42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7,06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8,06</a:t>
                      </a:r>
                      <a:endParaRPr lang="sl-SI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75745" y="3919445"/>
            <a:ext cx="4185618" cy="576262"/>
          </a:xfrm>
        </p:spPr>
        <p:txBody>
          <a:bodyPr/>
          <a:lstStyle/>
          <a:p>
            <a:r>
              <a:rPr lang="sl-SI" dirty="0" smtClean="0"/>
              <a:t>NSGA-II</a:t>
            </a:r>
            <a:endParaRPr lang="sl-SI" dirty="0"/>
          </a:p>
        </p:txBody>
      </p:sp>
      <p:graphicFrame>
        <p:nvGraphicFramePr>
          <p:cNvPr id="12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8430496"/>
              </p:ext>
            </p:extLst>
          </p:nvPr>
        </p:nvGraphicFramePr>
        <p:xfrm>
          <a:off x="796047" y="4495707"/>
          <a:ext cx="8130632" cy="1908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658"/>
                <a:gridCol w="2032658"/>
                <a:gridCol w="2032658"/>
                <a:gridCol w="2032658"/>
              </a:tblGrid>
              <a:tr h="425035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5 stocks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 stocks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20 stocks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100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83,19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83,8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baseline="0" dirty="0" smtClean="0">
                          <a:latin typeface="+mn-lt"/>
                        </a:rPr>
                        <a:t>84,67</a:t>
                      </a:r>
                      <a:endParaRPr lang="sl-SI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250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206,16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209,08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baseline="0" dirty="0" smtClean="0">
                          <a:latin typeface="+mn-lt"/>
                        </a:rPr>
                        <a:t>210,33</a:t>
                      </a:r>
                      <a:endParaRPr lang="sl-SI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500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414,24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418,86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baseline="0" dirty="0" smtClean="0">
                          <a:latin typeface="+mn-lt"/>
                        </a:rPr>
                        <a:t>423,97</a:t>
                      </a:r>
                      <a:endParaRPr lang="sl-SI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1000 generations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827,01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841,79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baseline="0" dirty="0" smtClean="0">
                          <a:latin typeface="+mn-lt"/>
                        </a:rPr>
                        <a:t>857,36</a:t>
                      </a:r>
                      <a:endParaRPr lang="sl-SI" sz="1800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1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CONCLUSION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717067"/>
          </a:xfrm>
        </p:spPr>
        <p:txBody>
          <a:bodyPr/>
          <a:lstStyle/>
          <a:p>
            <a:r>
              <a:rPr lang="sl-SI" dirty="0"/>
              <a:t>None of techniques overperformed in finding a solution</a:t>
            </a:r>
          </a:p>
          <a:p>
            <a:r>
              <a:rPr lang="sl-SI" dirty="0" smtClean="0"/>
              <a:t>In M – V model stocks with a lower variance are preffered</a:t>
            </a:r>
          </a:p>
          <a:p>
            <a:r>
              <a:rPr lang="sl-SI" dirty="0" smtClean="0"/>
              <a:t>Simple GA is significantly faster than NSGA-II</a:t>
            </a:r>
          </a:p>
          <a:p>
            <a:r>
              <a:rPr lang="sl-SI" dirty="0" smtClean="0"/>
              <a:t>Simple GA is more efficient than NSGA-II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317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INTRODUCTION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sz="2000" dirty="0" smtClean="0"/>
              <a:t>Finding a solution for an investment process with which we can have influence on a computation time</a:t>
            </a:r>
          </a:p>
          <a:p>
            <a:r>
              <a:rPr lang="sl-SI" sz="2000" dirty="0" smtClean="0"/>
              <a:t>Master thesis based on financial modelling with nature inspired algorithms</a:t>
            </a:r>
          </a:p>
          <a:p>
            <a:pPr lvl="1"/>
            <a:r>
              <a:rPr lang="sl-SI" sz="1800" dirty="0" smtClean="0"/>
              <a:t>Stock price predictions with Neural Network</a:t>
            </a:r>
          </a:p>
          <a:p>
            <a:pPr lvl="1"/>
            <a:r>
              <a:rPr lang="sl-SI" sz="1800" dirty="0" smtClean="0"/>
              <a:t>Portfolio optimization with GA, NSGA-II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3787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/>
                </a:solidFill>
              </a:rPr>
              <a:t>PROBLEM PRESENTATION</a:t>
            </a:r>
            <a:endParaRPr lang="sl-SI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930399"/>
                <a:ext cx="8596668" cy="4526671"/>
              </a:xfrm>
            </p:spPr>
            <p:txBody>
              <a:bodyPr>
                <a:normAutofit/>
              </a:bodyPr>
              <a:lstStyle/>
              <a:p>
                <a:r>
                  <a:rPr lang="sl-SI" sz="2000" dirty="0" smtClean="0"/>
                  <a:t>Portfolio is a basket of multiple financial instruments desired to achieve diversification</a:t>
                </a:r>
              </a:p>
              <a:p>
                <a:r>
                  <a:rPr lang="sl-SI" sz="2000" dirty="0" smtClean="0"/>
                  <a:t>Harry Markowitz in 1952</a:t>
                </a:r>
              </a:p>
              <a:p>
                <a:r>
                  <a:rPr lang="sl-SI" sz="2000" dirty="0" smtClean="0"/>
                  <a:t>M – V model</a:t>
                </a:r>
              </a:p>
              <a:p>
                <a:pPr lvl="1"/>
                <a:r>
                  <a:rPr lang="sl-SI" sz="1800" dirty="0" smtClean="0"/>
                  <a:t>Two parameters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sz="1800" dirty="0" smtClean="0"/>
                  <a:t> or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l-SI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l-SI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sl-SI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sl-SI" sz="1800" dirty="0" smtClean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sl-SI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sl-SI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sl-SI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sl-SI" sz="1800" dirty="0" smtClean="0"/>
              </a:p>
              <a:p>
                <a:endParaRPr lang="sl-SI" dirty="0" smtClean="0"/>
              </a:p>
              <a:p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930399"/>
                <a:ext cx="8596668" cy="4526671"/>
              </a:xfrm>
              <a:blipFill rotWithShape="0">
                <a:blip r:embed="rId2"/>
                <a:stretch>
                  <a:fillRect l="-284" t="-943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39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MODEL PRESENTATION</a:t>
            </a:r>
            <a:endParaRPr lang="sl-SI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1505243"/>
                <a:ext cx="8596668" cy="523318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sl-SI" sz="2200" dirty="0" smtClean="0"/>
                  <a:t>Portfolio‘s expected return</a:t>
                </a:r>
                <a:endParaRPr lang="sl-SI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sz="21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100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sl-SI" sz="21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sl-SI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1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sl-SI" sz="21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sl-SI" sz="2100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l-SI" sz="21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l-SI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21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sz="21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l-SI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l-SI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1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sl-SI" sz="21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sl-SI" sz="21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1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l-SI" sz="21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l-SI" sz="21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sl-SI" sz="2100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l-SI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1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l-SI" sz="21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l-SI" sz="2100" dirty="0"/>
              </a:p>
              <a:p>
                <a:r>
                  <a:rPr lang="sl-SI" sz="2200" dirty="0" smtClean="0"/>
                  <a:t>Portfolio‘s risk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l-GR" sz="2000" i="1"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sl-SI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l-SI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l-SI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sl-SI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sl-SI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000" i="1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sl-SI" sz="2000" i="1"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l-SI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l-SI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sl-SI" sz="20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l-SI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sz="2000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l-SI" sz="20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sl-SI" sz="2800" dirty="0" smtClean="0"/>
              </a:p>
              <a:p>
                <a:r>
                  <a:rPr lang="sl-SI" sz="2200" dirty="0" smtClean="0"/>
                  <a:t>Model constraints</a:t>
                </a:r>
                <a:endParaRPr lang="sl-SI" sz="2200" i="1" dirty="0" smtClean="0"/>
              </a:p>
              <a:p>
                <a:pPr marL="0" indent="0">
                  <a:buNone/>
                </a:pPr>
                <a:endParaRPr lang="sl-SI" sz="24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sz="21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sl-SI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 </m:t>
                      </m:r>
                      <m:sSub>
                        <m:sSubPr>
                          <m:ctrlPr>
                            <a:rPr lang="sl-SI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sl-SI" sz="21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sl-SI" sz="21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</m:t>
                      </m:r>
                    </m:oMath>
                  </m:oMathPara>
                </a14:m>
                <a:endParaRPr lang="sl-SI" sz="2100" dirty="0"/>
              </a:p>
              <a:p>
                <a:pPr lvl="1"/>
                <a:r>
                  <a:rPr lang="sl-SI" sz="2000" dirty="0" smtClean="0"/>
                  <a:t>And</a:t>
                </a:r>
                <a:endParaRPr lang="sl-SI" sz="2000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sl-SI" sz="21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sz="2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sz="2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l-SI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l-SI" sz="21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sz="21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l-SI" sz="2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l-SI" sz="21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sl-SI" sz="2100" dirty="0"/>
              </a:p>
              <a:p>
                <a:pPr marL="0" indent="0">
                  <a:buNone/>
                </a:pPr>
                <a:r>
                  <a:rPr lang="sl-SI" sz="2000" dirty="0"/>
                  <a:t>where </a:t>
                </a:r>
                <a:r>
                  <a:rPr lang="sl-SI" sz="2000" dirty="0" smtClean="0"/>
                  <a:t>i,j </a:t>
                </a:r>
                <a:r>
                  <a:rPr lang="sl-SI" sz="2000" dirty="0"/>
                  <a:t>= 1, 2,... N.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1505243"/>
                <a:ext cx="8596668" cy="5233182"/>
              </a:xfrm>
              <a:blipFill rotWithShape="0">
                <a:blip r:embed="rId3"/>
                <a:stretch>
                  <a:fillRect l="-638" t="-1399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22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>
                <a:solidFill>
                  <a:schemeClr val="tx1"/>
                </a:solidFill>
              </a:rPr>
              <a:t>GRAPHICAL PRESENTATION OF M-V MODEL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3" y="1930400"/>
            <a:ext cx="7580797" cy="4723618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3" y="1930400"/>
            <a:ext cx="7675483" cy="478261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63" y="1966332"/>
            <a:ext cx="7465464" cy="46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4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Y. Xia, B. Liu, S. Wang, K.K. </a:t>
            </a:r>
            <a:r>
              <a:rPr lang="sl-SI" sz="2400" dirty="0" smtClean="0">
                <a:solidFill>
                  <a:schemeClr val="tx1"/>
                </a:solidFill>
              </a:rPr>
              <a:t>Lai:</a:t>
            </a:r>
            <a:r>
              <a:rPr lang="sl-SI" dirty="0">
                <a:solidFill>
                  <a:schemeClr val="tx1"/>
                </a:solidFill>
              </a:rPr>
              <a:t/>
            </a:r>
            <a:br>
              <a:rPr lang="sl-SI" dirty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A </a:t>
            </a:r>
            <a:r>
              <a:rPr lang="en-US" i="1" dirty="0">
                <a:solidFill>
                  <a:schemeClr val="tx1"/>
                </a:solidFill>
              </a:rPr>
              <a:t>model for portfolio selection with order of expected </a:t>
            </a:r>
            <a:r>
              <a:rPr lang="en-US" i="1" dirty="0" smtClean="0">
                <a:solidFill>
                  <a:schemeClr val="tx1"/>
                </a:solidFill>
              </a:rPr>
              <a:t>returns</a:t>
            </a:r>
            <a:endParaRPr lang="sl-SI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sl-SI" dirty="0" smtClean="0"/>
                  <a:t>Adopted weighted average method to calculate expected return</a:t>
                </a:r>
              </a:p>
              <a:p>
                <a:r>
                  <a:rPr lang="sl-SI" dirty="0" smtClean="0"/>
                  <a:t>They include three parameters into equation</a:t>
                </a:r>
              </a:p>
              <a:p>
                <a:pPr lvl="1"/>
                <a:r>
                  <a:rPr lang="sl-SI" dirty="0" smtClean="0"/>
                  <a:t>Arithmetic mean</a:t>
                </a:r>
              </a:p>
              <a:p>
                <a:pPr lvl="1"/>
                <a:r>
                  <a:rPr lang="sl-SI" dirty="0" smtClean="0"/>
                  <a:t>Changes in tendency of return</a:t>
                </a:r>
              </a:p>
              <a:p>
                <a:pPr lvl="1"/>
                <a:r>
                  <a:rPr lang="sl-SI" dirty="0" smtClean="0"/>
                  <a:t>Forecasted return </a:t>
                </a:r>
                <a:r>
                  <a:rPr lang="sl-SI" b="1" dirty="0" smtClean="0"/>
                  <a:t>based on financial report and individual experience</a:t>
                </a:r>
                <a:endParaRPr lang="sl-SI" b="1" dirty="0"/>
              </a:p>
              <a:p>
                <a:r>
                  <a:rPr lang="sl-SI" dirty="0" smtClean="0"/>
                  <a:t>Fitness function was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i="1">
                          <a:latin typeface="Cambria Math" panose="02040503050406030204" pitchFamily="18" charset="0"/>
                        </a:rPr>
                        <m:t>𝑚𝑎𝑥𝑖𝑚𝑖𝑠𝑒</m:t>
                      </m:r>
                      <m:r>
                        <a:rPr lang="sl-SI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</m:d>
                      <m:r>
                        <a:rPr lang="sl-SI" i="1">
                          <a:latin typeface="Cambria Math" panose="02040503050406030204" pitchFamily="18" charset="0"/>
                        </a:rPr>
                        <m:t>∗</m:t>
                      </m:r>
                      <m:nary>
                        <m:naryPr>
                          <m:chr m:val="∑"/>
                          <m:ctrlPr>
                            <a:rPr lang="sl-SI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l-SI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sl-SI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 panose="02040503050406030204" pitchFamily="18" charset="0"/>
                            </a:rPr>
                            <m:t>λ</m:t>
                          </m:r>
                          <m:nary>
                            <m:naryPr>
                              <m:chr m:val="∑"/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l-SI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</m:oMath>
                  </m:oMathPara>
                </a14:m>
                <a:endParaRPr lang="sl-SI" dirty="0"/>
              </a:p>
              <a:p>
                <a:r>
                  <a:rPr lang="sl-SI" dirty="0" smtClean="0"/>
                  <a:t> You need to be an expert to forecast stock return with financial report.</a:t>
                </a:r>
              </a:p>
              <a:p>
                <a:pPr marL="0" indent="0">
                  <a:buNone/>
                </a:pPr>
                <a:endParaRPr lang="sl-SI" dirty="0" smtClean="0"/>
              </a:p>
              <a:p>
                <a:pPr marL="0" indent="0">
                  <a:buNone/>
                </a:pPr>
                <a:endParaRPr lang="sl-SI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2" t="-94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7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860561" cy="1320800"/>
          </a:xfrm>
        </p:spPr>
        <p:txBody>
          <a:bodyPr>
            <a:normAutofit fontScale="90000"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C-M. Lin, M. </a:t>
            </a:r>
            <a:r>
              <a:rPr lang="sl-SI" sz="2400" dirty="0" smtClean="0">
                <a:solidFill>
                  <a:schemeClr val="tx1"/>
                </a:solidFill>
              </a:rPr>
              <a:t>Gen:</a:t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An Effective Decision-Based Genetic Algorithm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sl-SI" i="1" dirty="0">
                <a:solidFill>
                  <a:schemeClr val="tx1"/>
                </a:solidFill>
              </a:rPr>
              <a:t>Approach to Multiobjective Portfolio</a:t>
            </a:r>
            <a:br>
              <a:rPr lang="sl-SI" i="1" dirty="0">
                <a:solidFill>
                  <a:schemeClr val="tx1"/>
                </a:solidFill>
              </a:rPr>
            </a:br>
            <a:r>
              <a:rPr lang="sl-SI" i="1" dirty="0">
                <a:solidFill>
                  <a:schemeClr val="tx1"/>
                </a:solidFill>
              </a:rPr>
              <a:t>Optimization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77334" y="2630658"/>
                <a:ext cx="8596668" cy="3410704"/>
              </a:xfrm>
            </p:spPr>
            <p:txBody>
              <a:bodyPr/>
              <a:lstStyle/>
              <a:p>
                <a:r>
                  <a:rPr lang="sl-SI" dirty="0" smtClean="0"/>
                  <a:t>They proposed a method where portfolio is formed based on yield of return </a:t>
                </a:r>
              </a:p>
              <a:p>
                <a:r>
                  <a:rPr lang="sl-SI" dirty="0" smtClean="0"/>
                  <a:t>Fitness function was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l-SI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sl-SI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𝑟𝑒𝑡𝑢𝑟𝑛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𝑟𝑖𝑠𝑘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den>
                      </m:f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sl-SI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sl-SI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sl-SI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nary>
                                <m:naryPr>
                                  <m:chr m:val="∑"/>
                                  <m:ctrlPr>
                                    <a:rPr lang="sl-SI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sl-SI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sl-SI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sl-SI" dirty="0" smtClean="0"/>
              </a:p>
              <a:p>
                <a:r>
                  <a:rPr lang="sl-SI" dirty="0" smtClean="0"/>
                  <a:t>Fitness function is very similar to Sharpe ratio formula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sl-SI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sl-SI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sl-SI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Sup>
                                <m:sSubSupPr>
                                  <m:ctrlP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  <m:sup>
                                  <m:r>
                                    <a:rPr lang="sl-SI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rad>
                        </m:den>
                      </m:f>
                    </m:oMath>
                  </m:oMathPara>
                </a14:m>
                <a:endParaRPr lang="sl-SI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7334" y="2630658"/>
                <a:ext cx="8596668" cy="3410704"/>
              </a:xfrm>
              <a:blipFill rotWithShape="0">
                <a:blip r:embed="rId2"/>
                <a:stretch>
                  <a:fillRect l="-142" t="-1252"/>
                </a:stretch>
              </a:blipFill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200" dirty="0">
                <a:solidFill>
                  <a:schemeClr val="tx1"/>
                </a:solidFill>
              </a:rPr>
              <a:t>S.K.Mishra, G. Panda, S. Meher, R. Majhi, M. Singh</a:t>
            </a:r>
            <a:r>
              <a:rPr lang="sl-SI" sz="2200" dirty="0" smtClean="0">
                <a:solidFill>
                  <a:schemeClr val="tx1"/>
                </a:solidFill>
              </a:rPr>
              <a:t>.</a:t>
            </a:r>
            <a:br>
              <a:rPr lang="sl-SI" sz="2200" dirty="0" smtClean="0">
                <a:solidFill>
                  <a:schemeClr val="tx1"/>
                </a:solidFill>
              </a:rPr>
            </a:br>
            <a:r>
              <a:rPr lang="sl-SI" sz="3200" i="1" dirty="0">
                <a:solidFill>
                  <a:schemeClr val="tx1"/>
                </a:solidFill>
              </a:rPr>
              <a:t>Portfolio </a:t>
            </a:r>
            <a:r>
              <a:rPr lang="sl-SI" sz="3200" i="1" dirty="0" smtClean="0">
                <a:solidFill>
                  <a:schemeClr val="tx1"/>
                </a:solidFill>
              </a:rPr>
              <a:t>management </a:t>
            </a:r>
            <a:r>
              <a:rPr lang="en-US" sz="3200" i="1" dirty="0" smtClean="0">
                <a:solidFill>
                  <a:schemeClr val="tx1"/>
                </a:solidFill>
              </a:rPr>
              <a:t>assessment </a:t>
            </a:r>
            <a:r>
              <a:rPr lang="en-US" sz="3200" i="1" dirty="0">
                <a:solidFill>
                  <a:schemeClr val="tx1"/>
                </a:solidFill>
              </a:rPr>
              <a:t>by four </a:t>
            </a:r>
            <a:r>
              <a:rPr lang="en-US" sz="3200" i="1" dirty="0" err="1">
                <a:solidFill>
                  <a:schemeClr val="tx1"/>
                </a:solidFill>
              </a:rPr>
              <a:t>multiobjective</a:t>
            </a:r>
            <a:r>
              <a:rPr lang="en-US" sz="3200" i="1" dirty="0">
                <a:solidFill>
                  <a:schemeClr val="tx1"/>
                </a:solidFill>
              </a:rPr>
              <a:t> optimization algorithm</a:t>
            </a:r>
            <a:endParaRPr lang="sl-SI" sz="3200" i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In research authors </a:t>
            </a:r>
            <a:r>
              <a:rPr lang="sl-SI" dirty="0"/>
              <a:t>compare </a:t>
            </a:r>
            <a:r>
              <a:rPr lang="sl-SI" dirty="0" smtClean="0"/>
              <a:t>four </a:t>
            </a:r>
            <a:r>
              <a:rPr lang="sl-SI" dirty="0"/>
              <a:t>multi objective genetic algorithms</a:t>
            </a:r>
          </a:p>
          <a:p>
            <a:r>
              <a:rPr lang="sl-SI" dirty="0" smtClean="0"/>
              <a:t>Performance </a:t>
            </a:r>
            <a:r>
              <a:rPr lang="sl-SI" dirty="0"/>
              <a:t>was measured by S, </a:t>
            </a:r>
            <a:r>
              <a:rPr lang="el-GR" dirty="0">
                <a:latin typeface="Calibri" panose="020F0502020204030204" pitchFamily="34" charset="0"/>
              </a:rPr>
              <a:t>Δ</a:t>
            </a:r>
            <a:r>
              <a:rPr lang="sl-SI" dirty="0">
                <a:latin typeface="Calibri" panose="020F0502020204030204" pitchFamily="34" charset="0"/>
              </a:rPr>
              <a:t> and C </a:t>
            </a:r>
            <a:r>
              <a:rPr lang="sl-SI" dirty="0" smtClean="0">
                <a:latin typeface="Calibri" panose="020F0502020204030204" pitchFamily="34" charset="0"/>
              </a:rPr>
              <a:t>metrics</a:t>
            </a:r>
          </a:p>
          <a:p>
            <a:endParaRPr lang="sl-SI" dirty="0">
              <a:latin typeface="Calibri" panose="020F0502020204030204" pitchFamily="34" charset="0"/>
            </a:endParaRPr>
          </a:p>
          <a:p>
            <a:endParaRPr lang="sl-SI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dirty="0" smtClean="0">
              <a:latin typeface="Calibri" panose="020F0502020204030204" pitchFamily="34" charset="0"/>
            </a:endParaRPr>
          </a:p>
          <a:p>
            <a:r>
              <a:rPr lang="sl-SI" dirty="0" smtClean="0">
                <a:latin typeface="Calibri" panose="020F0502020204030204" pitchFamily="34" charset="0"/>
              </a:rPr>
              <a:t>C metrics</a:t>
            </a:r>
            <a:endParaRPr lang="sl-SI" dirty="0">
              <a:latin typeface="Calibri" panose="020F0502020204030204" pitchFamily="34" charset="0"/>
            </a:endParaRPr>
          </a:p>
          <a:p>
            <a:endParaRPr lang="sl-SI" dirty="0" smtClean="0"/>
          </a:p>
          <a:p>
            <a:endParaRPr lang="sl-SI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533684"/>
              </p:ext>
            </p:extLst>
          </p:nvPr>
        </p:nvGraphicFramePr>
        <p:xfrm>
          <a:off x="677334" y="3010556"/>
          <a:ext cx="811497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2995"/>
                <a:gridCol w="1622995"/>
                <a:gridCol w="1622995"/>
                <a:gridCol w="1622995"/>
                <a:gridCol w="1622995"/>
              </a:tblGrid>
              <a:tr h="370840">
                <a:tc>
                  <a:txBody>
                    <a:bodyPr/>
                    <a:lstStyle/>
                    <a:p>
                      <a:r>
                        <a:rPr lang="sl-SI" dirty="0" smtClean="0"/>
                        <a:t>Metrics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PESA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PAES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APAES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NSGA-II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0.000404236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0.000082361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0.0000057372</a:t>
                      </a:r>
                      <a:endParaRPr lang="sl-SI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0.000000574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Δ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 smtClean="0"/>
                        <a:t>0.892482853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l-SI" dirty="0" smtClean="0"/>
                        <a:t>0.812181833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0.7862596192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0.5967844252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929826"/>
              </p:ext>
            </p:extLst>
          </p:nvPr>
        </p:nvGraphicFramePr>
        <p:xfrm>
          <a:off x="677334" y="4588282"/>
          <a:ext cx="6764475" cy="1882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895"/>
                <a:gridCol w="1352895"/>
                <a:gridCol w="1352895"/>
                <a:gridCol w="1352895"/>
                <a:gridCol w="1352895"/>
              </a:tblGrid>
              <a:tr h="376571">
                <a:tc>
                  <a:txBody>
                    <a:bodyPr/>
                    <a:lstStyle/>
                    <a:p>
                      <a:pPr algn="ctr"/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PESA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PAES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APAES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NSGA-II</a:t>
                      </a:r>
                      <a:endParaRPr lang="sl-SI" dirty="0"/>
                    </a:p>
                  </a:txBody>
                  <a:tcPr/>
                </a:tc>
              </a:tr>
              <a:tr h="376571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PESA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—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0.0000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0.0000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0.0000</a:t>
                      </a:r>
                      <a:endParaRPr lang="sl-SI" dirty="0"/>
                    </a:p>
                  </a:txBody>
                  <a:tcPr/>
                </a:tc>
              </a:tr>
              <a:tr h="376571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PAES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0.85222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 —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0.3644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0.1562</a:t>
                      </a:r>
                    </a:p>
                  </a:txBody>
                  <a:tcPr/>
                </a:tc>
              </a:tr>
              <a:tr h="376571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APAES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0.95990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0.2731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 —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0.2653</a:t>
                      </a:r>
                      <a:endParaRPr lang="sl-SI" dirty="0"/>
                    </a:p>
                  </a:txBody>
                  <a:tcPr/>
                </a:tc>
              </a:tr>
              <a:tr h="376571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NSGA-II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0.96627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0.80321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0.37534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dirty="0" smtClean="0"/>
                        <a:t>—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398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sz="2400" dirty="0">
                <a:solidFill>
                  <a:schemeClr val="tx1"/>
                </a:solidFill>
              </a:rPr>
              <a:t>S.K. Mishra, G. Panda, S. Meher, S.S. </a:t>
            </a:r>
            <a:r>
              <a:rPr lang="sl-SI" sz="2400" dirty="0" smtClean="0">
                <a:solidFill>
                  <a:schemeClr val="tx1"/>
                </a:solidFill>
              </a:rPr>
              <a:t>Sakhu:</a:t>
            </a:r>
            <a:br>
              <a:rPr lang="sl-SI" sz="2400" dirty="0" smtClean="0">
                <a:solidFill>
                  <a:schemeClr val="tx1"/>
                </a:solidFill>
              </a:rPr>
            </a:br>
            <a:r>
              <a:rPr lang="en-US" i="1" dirty="0">
                <a:solidFill>
                  <a:schemeClr val="tx1"/>
                </a:solidFill>
              </a:rPr>
              <a:t>Optimal Weighting of Assets using a</a:t>
            </a:r>
            <a:br>
              <a:rPr lang="en-US" i="1" dirty="0">
                <a:solidFill>
                  <a:schemeClr val="tx1"/>
                </a:solidFill>
              </a:rPr>
            </a:br>
            <a:r>
              <a:rPr lang="sl-SI" i="1" dirty="0">
                <a:solidFill>
                  <a:schemeClr val="tx1"/>
                </a:solidFill>
              </a:rPr>
              <a:t>Multi-objective Evolutionary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363373"/>
            <a:ext cx="8596668" cy="3938954"/>
          </a:xfrm>
        </p:spPr>
        <p:txBody>
          <a:bodyPr>
            <a:normAutofit/>
          </a:bodyPr>
          <a:lstStyle/>
          <a:p>
            <a:r>
              <a:rPr lang="sl-SI" dirty="0" smtClean="0"/>
              <a:t>They compare three multi objective genetic algorithms</a:t>
            </a:r>
          </a:p>
          <a:p>
            <a:r>
              <a:rPr lang="sl-SI" dirty="0" smtClean="0"/>
              <a:t>Performance was measured by S, </a:t>
            </a:r>
            <a:r>
              <a:rPr lang="el-GR" dirty="0" smtClean="0">
                <a:latin typeface="Calibri" panose="020F0502020204030204" pitchFamily="34" charset="0"/>
              </a:rPr>
              <a:t>Δ</a:t>
            </a:r>
            <a:r>
              <a:rPr lang="sl-SI" dirty="0">
                <a:latin typeface="Calibri" panose="020F0502020204030204" pitchFamily="34" charset="0"/>
              </a:rPr>
              <a:t> </a:t>
            </a:r>
            <a:r>
              <a:rPr lang="sl-SI" dirty="0" smtClean="0">
                <a:latin typeface="Calibri" panose="020F0502020204030204" pitchFamily="34" charset="0"/>
              </a:rPr>
              <a:t>and C metrics</a:t>
            </a:r>
          </a:p>
          <a:p>
            <a:endParaRPr lang="sl-SI" dirty="0">
              <a:latin typeface="Calibri" panose="020F0502020204030204" pitchFamily="34" charset="0"/>
            </a:endParaRPr>
          </a:p>
          <a:p>
            <a:endParaRPr lang="sl-SI" dirty="0" smtClean="0">
              <a:latin typeface="Calibri" panose="020F0502020204030204" pitchFamily="34" charset="0"/>
            </a:endParaRPr>
          </a:p>
          <a:p>
            <a:endParaRPr lang="sl-SI" dirty="0">
              <a:latin typeface="Calibri" panose="020F0502020204030204" pitchFamily="34" charset="0"/>
            </a:endParaRPr>
          </a:p>
          <a:p>
            <a:r>
              <a:rPr lang="sl-SI" dirty="0" smtClean="0">
                <a:latin typeface="Calibri" panose="020F0502020204030204" pitchFamily="34" charset="0"/>
              </a:rPr>
              <a:t>C metrics</a:t>
            </a:r>
          </a:p>
          <a:p>
            <a:endParaRPr lang="sl-SI" dirty="0" smtClean="0">
              <a:latin typeface="Calibri" panose="020F0502020204030204" pitchFamily="34" charset="0"/>
            </a:endParaRPr>
          </a:p>
          <a:p>
            <a:endParaRPr lang="sl-SI" dirty="0" smtClean="0"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sl-SI" dirty="0" smtClean="0">
              <a:latin typeface="Calibri" panose="020F050202020403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42417"/>
              </p:ext>
            </p:extLst>
          </p:nvPr>
        </p:nvGraphicFramePr>
        <p:xfrm>
          <a:off x="794041" y="3193367"/>
          <a:ext cx="618353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9676"/>
                <a:gridCol w="1589649"/>
                <a:gridCol w="1885071"/>
                <a:gridCol w="1899139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PESA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SPEA2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NSGA-II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0.000304616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0.0000067874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0.000000574</a:t>
                      </a:r>
                      <a:endParaRPr lang="sl-SI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>
                          <a:latin typeface="Calibri" panose="020F0502020204030204" pitchFamily="34" charset="0"/>
                        </a:rPr>
                        <a:t>Δ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0.865412859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0.8337976192 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0.5967844252</a:t>
                      </a:r>
                      <a:endParaRPr lang="sl-SI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3881804"/>
              </p:ext>
            </p:extLst>
          </p:nvPr>
        </p:nvGraphicFramePr>
        <p:xfrm>
          <a:off x="806028" y="4818967"/>
          <a:ext cx="743764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410"/>
                <a:gridCol w="1859410"/>
                <a:gridCol w="1859410"/>
                <a:gridCol w="1859410"/>
              </a:tblGrid>
              <a:tr h="370840"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PESA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NSGA-II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SPEA2</a:t>
                      </a:r>
                      <a:endParaRPr lang="sl-SI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PESA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— 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0.0000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0.0000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NSGA-II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0.95790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— 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baseline="0" dirty="0" smtClean="0">
                          <a:latin typeface="+mn-lt"/>
                        </a:rPr>
                        <a:t>0.2566</a:t>
                      </a:r>
                      <a:endParaRPr lang="sl-SI" sz="1800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/>
                        <a:t>SPEA2</a:t>
                      </a:r>
                      <a:endParaRPr lang="sl-S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0.94627</a:t>
                      </a:r>
                      <a:endParaRPr lang="sl-S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l-SI" dirty="0" smtClean="0">
                          <a:latin typeface="+mn-lt"/>
                        </a:rPr>
                        <a:t>0</a:t>
                      </a: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.08534 </a:t>
                      </a:r>
                      <a:endParaRPr lang="sl-SI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l-SI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—</a:t>
                      </a:r>
                      <a:endParaRPr lang="sl-SI" dirty="0" smtClean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233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2721</TotalTime>
  <Words>530</Words>
  <Application>Microsoft Office PowerPoint</Application>
  <PresentationFormat>Widescreen</PresentationFormat>
  <Paragraphs>253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Cambria Math</vt:lpstr>
      <vt:lpstr>Trebuchet MS</vt:lpstr>
      <vt:lpstr>Wingdings 3</vt:lpstr>
      <vt:lpstr>Facet</vt:lpstr>
      <vt:lpstr>COMPARISON BETWEEN SINGLE AND MULTI OBJECTIVE GENETIC ALGORITHM APPROACH FOR OPTIMAL STOCK PORTFOLIO SELECTION</vt:lpstr>
      <vt:lpstr>INTRODUCTION</vt:lpstr>
      <vt:lpstr>PROBLEM PRESENTATION</vt:lpstr>
      <vt:lpstr>MODEL PRESENTATION</vt:lpstr>
      <vt:lpstr>GRAPHICAL PRESENTATION OF M-V MODEL</vt:lpstr>
      <vt:lpstr>Y. Xia, B. Liu, S. Wang, K.K. Lai: A model for portfolio selection with order of expected returns</vt:lpstr>
      <vt:lpstr>C-M. Lin, M. Gen: An Effective Decision-Based Genetic Algorithm Approach to Multiobjective Portfolio Optimization Problem</vt:lpstr>
      <vt:lpstr>S.K.Mishra, G. Panda, S. Meher, R. Majhi, M. Singh. Portfolio management assessment by four multiobjective optimization algorithm</vt:lpstr>
      <vt:lpstr>S.K. Mishra, G. Panda, S. Meher, S.S. Sakhu: Optimal Weighting of Assets using a Multi-objective Evolutionary Algorithm</vt:lpstr>
      <vt:lpstr>PROBLEM</vt:lpstr>
      <vt:lpstr>RESULTS</vt:lpstr>
      <vt:lpstr>PowerPoint Presentation</vt:lpstr>
      <vt:lpstr>PowerPoint Presentation</vt:lpstr>
      <vt:lpstr>PowerPoint Presentation</vt:lpstr>
      <vt:lpstr>Correlation in 2006</vt:lpstr>
      <vt:lpstr>Correlation in 2009</vt:lpstr>
      <vt:lpstr>COMPUTATIONAL TIMES</vt:lpstr>
      <vt:lpstr>CONCLUSION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COMPARISON BETWEEN M</dc:title>
  <dc:creator>iNejc</dc:creator>
  <cp:lastModifiedBy>iNejc</cp:lastModifiedBy>
  <cp:revision>58</cp:revision>
  <dcterms:created xsi:type="dcterms:W3CDTF">2014-07-20T09:33:04Z</dcterms:created>
  <dcterms:modified xsi:type="dcterms:W3CDTF">2014-09-12T08:24:00Z</dcterms:modified>
</cp:coreProperties>
</file>