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21"/>
  </p:notesMasterIdLst>
  <p:sldIdLst>
    <p:sldId id="256" r:id="rId2"/>
    <p:sldId id="257" r:id="rId3"/>
    <p:sldId id="260" r:id="rId4"/>
    <p:sldId id="269" r:id="rId5"/>
    <p:sldId id="259" r:id="rId6"/>
    <p:sldId id="271" r:id="rId7"/>
    <p:sldId id="261" r:id="rId8"/>
    <p:sldId id="272" r:id="rId9"/>
    <p:sldId id="273" r:id="rId10"/>
    <p:sldId id="262" r:id="rId11"/>
    <p:sldId id="274" r:id="rId12"/>
    <p:sldId id="275" r:id="rId13"/>
    <p:sldId id="263" r:id="rId14"/>
    <p:sldId id="276" r:id="rId15"/>
    <p:sldId id="278" r:id="rId16"/>
    <p:sldId id="277" r:id="rId17"/>
    <p:sldId id="265" r:id="rId18"/>
    <p:sldId id="266" r:id="rId19"/>
    <p:sldId id="268" r:id="rId2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A6EEEC-AAC9-4A9D-A518-FB1612550EC2}" type="datetimeFigureOut">
              <a:rPr lang="tr-TR" smtClean="0"/>
              <a:t>11.09.2014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F6D3BF-3112-4BA2-9AB4-373F0DC9C2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9811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6D3BF-3112-4BA2-9AB4-373F0DC9C271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4969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6D3BF-3112-4BA2-9AB4-373F0DC9C271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03857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6D3BF-3112-4BA2-9AB4-373F0DC9C271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6143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0E970-5A05-4BA0-9BF4-B193C56DB54D}" type="datetime1">
              <a:rPr lang="tr-TR" smtClean="0"/>
              <a:t>11.09.2014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AC34F-C688-48E5-A520-F158F480DA19}" type="slidenum">
              <a:rPr lang="tr-TR" smtClean="0"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B3FB3-7D5C-4441-9F3E-40270543D13E}" type="datetime1">
              <a:rPr lang="tr-TR" smtClean="0"/>
              <a:t>11.09.2014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AC34F-C688-48E5-A520-F158F480DA1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CB79-9D42-4D7B-BF04-CBBAE0AAAD1E}" type="datetime1">
              <a:rPr lang="tr-TR" smtClean="0"/>
              <a:t>11.09.2014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AC34F-C688-48E5-A520-F158F480DA1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9F100-4681-49EE-B312-0E632E73DCE8}" type="datetime1">
              <a:rPr lang="tr-TR" smtClean="0"/>
              <a:t>11.09.2014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AC34F-C688-48E5-A520-F158F480DA1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BA3C9-45E5-458C-BFD3-9A1307B3847D}" type="datetime1">
              <a:rPr lang="tr-TR" smtClean="0"/>
              <a:t>11.09.2014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AC34F-C688-48E5-A520-F158F480DA19}" type="slidenum">
              <a:rPr lang="tr-TR" smtClean="0"/>
              <a:t>‹#›</a:t>
            </a:fld>
            <a:endParaRPr lang="tr-T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14CFD-1184-4C6D-A6A6-F91F95662130}" type="datetime1">
              <a:rPr lang="tr-TR" smtClean="0"/>
              <a:t>11.09.2014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AC34F-C688-48E5-A520-F158F480DA1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2E0D-0235-4997-A7EF-2586D2B1F2AD}" type="datetime1">
              <a:rPr lang="tr-TR" smtClean="0"/>
              <a:t>11.09.2014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AC34F-C688-48E5-A520-F158F480DA19}" type="slidenum">
              <a:rPr lang="tr-TR" smtClean="0"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063E0-71E4-4BF8-A1FC-6F0E5ACD695D}" type="datetime1">
              <a:rPr lang="tr-TR" smtClean="0"/>
              <a:t>11.09.2014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AC34F-C688-48E5-A520-F158F480DA1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2AF2-9C43-4CF9-9C8B-01A5B1C4262B}" type="datetime1">
              <a:rPr lang="tr-TR" smtClean="0"/>
              <a:t>11.09.2014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AC34F-C688-48E5-A520-F158F480DA1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D859C-3EA4-4DA9-8165-F9FBA1BA2842}" type="datetime1">
              <a:rPr lang="tr-TR" smtClean="0"/>
              <a:t>11.09.2014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AC34F-C688-48E5-A520-F158F480DA19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3D4D6-AE83-4618-A73E-056EA600D6FF}" type="datetime1">
              <a:rPr lang="tr-TR" smtClean="0"/>
              <a:t>11.09.2014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AC34F-C688-48E5-A520-F158F480DA1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90E0CF9-AA4E-4841-A028-22690449164A}" type="datetime1">
              <a:rPr lang="tr-TR" smtClean="0"/>
              <a:t>11.09.2014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C8AC34F-C688-48E5-A520-F158F480DA19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semel@havelsan.com.tr" TargetMode="External"/><Relationship Id="rId2" Type="http://schemas.openxmlformats.org/officeDocument/2006/relationships/hyperlink" Target="mailto:tolga.altinoz@tedu.edu.tr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efe@eng.ankara.edu.tr" TargetMode="External"/><Relationship Id="rId4" Type="http://schemas.openxmlformats.org/officeDocument/2006/relationships/hyperlink" Target="mailto:aeyilmaz@eng.ankara.edu.tr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772400" cy="2694161"/>
          </a:xfrm>
        </p:spPr>
        <p:txBody>
          <a:bodyPr>
            <a:normAutofit/>
          </a:bodyPr>
          <a:lstStyle/>
          <a:p>
            <a:pPr algn="ctr"/>
            <a:r>
              <a:rPr lang="tr-TR" sz="3200" dirty="0" smtClean="0"/>
              <a:t>PARALLEL CUDA IMPLEMENTATION OF THE DESIRABILITY BASED SCALARIZATION APPROACH FOR MULTIOBJECTIVE OPTIMIZATION PROBLEMS</a:t>
            </a:r>
            <a:endParaRPr lang="tr-TR" sz="32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tr-TR" dirty="0" smtClean="0"/>
          </a:p>
          <a:p>
            <a:r>
              <a:rPr lang="tr-TR" dirty="0" smtClean="0"/>
              <a:t>Eren AKÇA</a:t>
            </a:r>
          </a:p>
          <a:p>
            <a:r>
              <a:rPr lang="tr-TR" dirty="0" smtClean="0"/>
              <a:t>HAVELSAN A.S., Ankara, </a:t>
            </a:r>
            <a:r>
              <a:rPr lang="tr-TR" dirty="0" err="1" smtClean="0"/>
              <a:t>Turkey</a:t>
            </a:r>
            <a:endParaRPr lang="tr-TR" dirty="0" smtClean="0"/>
          </a:p>
          <a:p>
            <a:r>
              <a:rPr lang="tr-TR" dirty="0" smtClean="0"/>
              <a:t>eren.akca@havelsan.com.tr</a:t>
            </a:r>
            <a:endParaRPr lang="tr-TR" dirty="0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990B5-3FA6-4894-AB9B-2953452A0246}" type="datetime1">
              <a:rPr lang="tr-TR" smtClean="0"/>
              <a:t>11.09.2014</a:t>
            </a:fld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AC34F-C688-48E5-A520-F158F480DA19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133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3200" dirty="0" err="1"/>
              <a:t>Parallel</a:t>
            </a:r>
            <a:r>
              <a:rPr lang="tr-TR" sz="3200" dirty="0"/>
              <a:t> CUDA </a:t>
            </a:r>
            <a:r>
              <a:rPr lang="tr-TR" sz="3200" dirty="0" err="1"/>
              <a:t>Implementation</a:t>
            </a:r>
            <a:r>
              <a:rPr lang="tr-TR" sz="3200" dirty="0"/>
              <a:t> of </a:t>
            </a:r>
            <a:r>
              <a:rPr lang="tr-TR" sz="3200" dirty="0" err="1"/>
              <a:t>the</a:t>
            </a:r>
            <a:r>
              <a:rPr lang="tr-TR" sz="3200" dirty="0"/>
              <a:t> </a:t>
            </a:r>
            <a:r>
              <a:rPr lang="tr-TR" sz="3200" dirty="0" err="1"/>
              <a:t>Desirability</a:t>
            </a:r>
            <a:r>
              <a:rPr lang="tr-TR" sz="3200" dirty="0"/>
              <a:t> </a:t>
            </a:r>
            <a:r>
              <a:rPr lang="tr-TR" sz="3200" dirty="0" err="1"/>
              <a:t>Function</a:t>
            </a:r>
            <a:r>
              <a:rPr lang="tr-TR" sz="3200" dirty="0"/>
              <a:t>- </a:t>
            </a:r>
            <a:r>
              <a:rPr lang="tr-TR" sz="3200" dirty="0" err="1"/>
              <a:t>Based</a:t>
            </a:r>
            <a:r>
              <a:rPr lang="tr-TR" sz="3200" dirty="0"/>
              <a:t> </a:t>
            </a:r>
            <a:r>
              <a:rPr lang="tr-TR" sz="3200" dirty="0" err="1" smtClean="0"/>
              <a:t>Scalarization</a:t>
            </a:r>
            <a:r>
              <a:rPr lang="tr-TR" sz="3200" dirty="0" smtClean="0"/>
              <a:t> (I)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293096"/>
            <a:ext cx="8229600" cy="2183904"/>
          </a:xfrm>
        </p:spPr>
        <p:txBody>
          <a:bodyPr>
            <a:normAutofit fontScale="77500" lnSpcReduction="20000"/>
          </a:bodyPr>
          <a:lstStyle/>
          <a:p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problem is </a:t>
            </a:r>
            <a:r>
              <a:rPr lang="tr-TR" dirty="0" err="1" smtClean="0"/>
              <a:t>mission</a:t>
            </a:r>
            <a:r>
              <a:rPr lang="tr-TR" dirty="0" smtClean="0"/>
              <a:t> </a:t>
            </a:r>
            <a:r>
              <a:rPr lang="tr-TR" dirty="0" err="1" smtClean="0"/>
              <a:t>planning</a:t>
            </a:r>
            <a:endParaRPr lang="tr-TR" dirty="0" smtClean="0"/>
          </a:p>
          <a:p>
            <a:pPr lvl="1"/>
            <a:r>
              <a:rPr lang="tr-TR" dirty="0" err="1"/>
              <a:t>Two</a:t>
            </a:r>
            <a:r>
              <a:rPr lang="tr-TR" dirty="0"/>
              <a:t> </a:t>
            </a:r>
            <a:r>
              <a:rPr lang="tr-TR" dirty="0" err="1"/>
              <a:t>objectives</a:t>
            </a:r>
            <a:r>
              <a:rPr lang="tr-TR" dirty="0"/>
              <a:t>:</a:t>
            </a:r>
          </a:p>
          <a:p>
            <a:pPr lvl="2"/>
            <a:r>
              <a:rPr lang="tr-TR" dirty="0" err="1"/>
              <a:t>Minimizing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overall</a:t>
            </a:r>
            <a:r>
              <a:rPr lang="tr-TR" dirty="0"/>
              <a:t> </a:t>
            </a:r>
            <a:r>
              <a:rPr lang="tr-TR" dirty="0" err="1"/>
              <a:t>mission</a:t>
            </a:r>
            <a:r>
              <a:rPr lang="tr-TR" dirty="0"/>
              <a:t> </a:t>
            </a:r>
            <a:r>
              <a:rPr lang="tr-TR" dirty="0" err="1"/>
              <a:t>completion</a:t>
            </a:r>
            <a:r>
              <a:rPr lang="tr-TR" dirty="0"/>
              <a:t> </a:t>
            </a:r>
            <a:r>
              <a:rPr lang="tr-TR" dirty="0" smtClean="0"/>
              <a:t>time.</a:t>
            </a:r>
            <a:endParaRPr lang="tr-TR" dirty="0"/>
          </a:p>
          <a:p>
            <a:pPr lvl="2"/>
            <a:r>
              <a:rPr lang="tr-TR" dirty="0" err="1"/>
              <a:t>Minimizing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overall</a:t>
            </a:r>
            <a:r>
              <a:rPr lang="tr-TR" dirty="0"/>
              <a:t> </a:t>
            </a:r>
            <a:r>
              <a:rPr lang="tr-TR" dirty="0" err="1"/>
              <a:t>mission</a:t>
            </a:r>
            <a:r>
              <a:rPr lang="tr-TR" dirty="0"/>
              <a:t> </a:t>
            </a:r>
            <a:r>
              <a:rPr lang="tr-TR" dirty="0" smtClean="0"/>
              <a:t>risk.</a:t>
            </a:r>
            <a:endParaRPr lang="tr-TR" dirty="0"/>
          </a:p>
          <a:p>
            <a:pPr lvl="1"/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Pareto</a:t>
            </a:r>
            <a:r>
              <a:rPr lang="tr-TR" dirty="0"/>
              <a:t> Front:</a:t>
            </a:r>
          </a:p>
          <a:p>
            <a:pPr lvl="2"/>
            <a:r>
              <a:rPr lang="tr-TR" dirty="0" err="1" smtClean="0"/>
              <a:t>plethora</a:t>
            </a:r>
            <a:r>
              <a:rPr lang="tr-TR" dirty="0" smtClean="0"/>
              <a:t> of </a:t>
            </a:r>
            <a:r>
              <a:rPr lang="tr-TR" dirty="0" err="1" smtClean="0"/>
              <a:t>different</a:t>
            </a:r>
            <a:r>
              <a:rPr lang="tr-TR" dirty="0" smtClean="0"/>
              <a:t> </a:t>
            </a:r>
            <a:r>
              <a:rPr lang="tr-TR" dirty="0" err="1"/>
              <a:t>various</a:t>
            </a:r>
            <a:r>
              <a:rPr lang="tr-TR" dirty="0"/>
              <a:t> </a:t>
            </a:r>
            <a:r>
              <a:rPr lang="tr-TR" dirty="0" err="1"/>
              <a:t>alternative</a:t>
            </a:r>
            <a:r>
              <a:rPr lang="tr-TR" dirty="0"/>
              <a:t> </a:t>
            </a:r>
            <a:r>
              <a:rPr lang="tr-TR" dirty="0" err="1"/>
              <a:t>mission</a:t>
            </a:r>
            <a:r>
              <a:rPr lang="tr-TR" dirty="0"/>
              <a:t> </a:t>
            </a:r>
            <a:r>
              <a:rPr lang="tr-TR" dirty="0" err="1"/>
              <a:t>plans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different</a:t>
            </a:r>
            <a:r>
              <a:rPr lang="tr-TR" dirty="0"/>
              <a:t> </a:t>
            </a:r>
            <a:r>
              <a:rPr lang="tr-TR" dirty="0" err="1"/>
              <a:t>overall</a:t>
            </a:r>
            <a:r>
              <a:rPr lang="tr-TR" dirty="0"/>
              <a:t> </a:t>
            </a:r>
            <a:r>
              <a:rPr lang="tr-TR" dirty="0" err="1"/>
              <a:t>completion</a:t>
            </a:r>
            <a:r>
              <a:rPr lang="tr-TR" dirty="0"/>
              <a:t> time </a:t>
            </a:r>
            <a:r>
              <a:rPr lang="tr-TR" dirty="0" err="1"/>
              <a:t>and</a:t>
            </a:r>
            <a:r>
              <a:rPr lang="tr-TR" dirty="0"/>
              <a:t> risk </a:t>
            </a:r>
            <a:r>
              <a:rPr lang="tr-TR" dirty="0" err="1" smtClean="0"/>
              <a:t>values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Regardless</a:t>
            </a:r>
            <a:r>
              <a:rPr lang="tr-TR" dirty="0" smtClean="0"/>
              <a:t> of </a:t>
            </a:r>
            <a:r>
              <a:rPr lang="tr-TR" dirty="0" err="1" smtClean="0"/>
              <a:t>choice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particular</a:t>
            </a:r>
            <a:r>
              <a:rPr lang="tr-TR" dirty="0" smtClean="0"/>
              <a:t> </a:t>
            </a:r>
            <a:r>
              <a:rPr lang="tr-TR" dirty="0" err="1" smtClean="0"/>
              <a:t>picked</a:t>
            </a:r>
            <a:r>
              <a:rPr lang="tr-TR" dirty="0" smtClean="0"/>
              <a:t> </a:t>
            </a:r>
            <a:r>
              <a:rPr lang="tr-TR" dirty="0" err="1" smtClean="0"/>
              <a:t>solution</a:t>
            </a:r>
            <a:r>
              <a:rPr lang="tr-TR" dirty="0" smtClean="0"/>
              <a:t> </a:t>
            </a:r>
            <a:r>
              <a:rPr lang="tr-TR" dirty="0" err="1" smtClean="0"/>
              <a:t>will</a:t>
            </a:r>
            <a:r>
              <a:rPr lang="tr-TR" dirty="0" smtClean="0"/>
              <a:t> be </a:t>
            </a:r>
            <a:r>
              <a:rPr lang="tr-TR" dirty="0" err="1" smtClean="0"/>
              <a:t>non-dominated</a:t>
            </a:r>
            <a:r>
              <a:rPr lang="tr-TR" dirty="0" smtClean="0"/>
              <a:t>.</a:t>
            </a:r>
          </a:p>
          <a:p>
            <a:pPr lvl="2"/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0044A-4B48-48D0-A6BC-519FFB637298}" type="datetime1">
              <a:rPr lang="tr-TR" smtClean="0"/>
              <a:t>11.09.2014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AC34F-C688-48E5-A520-F158F480DA19}" type="slidenum">
              <a:rPr lang="tr-TR" smtClean="0"/>
              <a:t>10</a:t>
            </a:fld>
            <a:endParaRPr lang="tr-T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24376"/>
            <a:ext cx="7416824" cy="2643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Metin kutusu 5"/>
          <p:cNvSpPr txBox="1"/>
          <p:nvPr/>
        </p:nvSpPr>
        <p:spPr>
          <a:xfrm>
            <a:off x="683568" y="3933056"/>
            <a:ext cx="70567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dirty="0" err="1" smtClean="0"/>
              <a:t>Figure</a:t>
            </a:r>
            <a:r>
              <a:rPr lang="tr-TR" sz="1100" dirty="0" smtClean="0"/>
              <a:t> 9: </a:t>
            </a:r>
            <a:r>
              <a:rPr lang="tr-TR" sz="1100" dirty="0" err="1" smtClean="0"/>
              <a:t>Pictorial</a:t>
            </a:r>
            <a:r>
              <a:rPr lang="tr-TR" sz="1100" dirty="0" smtClean="0"/>
              <a:t> </a:t>
            </a:r>
            <a:r>
              <a:rPr lang="tr-TR" sz="1100" dirty="0" err="1" smtClean="0"/>
              <a:t>description</a:t>
            </a:r>
            <a:r>
              <a:rPr lang="tr-TR" sz="1100" dirty="0" smtClean="0"/>
              <a:t> of  </a:t>
            </a:r>
            <a:r>
              <a:rPr lang="tr-TR" sz="1100" dirty="0" err="1" smtClean="0"/>
              <a:t>the</a:t>
            </a:r>
            <a:r>
              <a:rPr lang="tr-TR" sz="1100" dirty="0" smtClean="0"/>
              <a:t> </a:t>
            </a:r>
            <a:r>
              <a:rPr lang="tr-TR" sz="1100" dirty="0" err="1" smtClean="0"/>
              <a:t>parallel</a:t>
            </a:r>
            <a:r>
              <a:rPr lang="tr-TR" sz="1100" dirty="0" smtClean="0"/>
              <a:t> CUDA </a:t>
            </a:r>
            <a:r>
              <a:rPr lang="tr-TR" sz="1100" dirty="0" err="1" smtClean="0"/>
              <a:t>implementation</a:t>
            </a:r>
            <a:r>
              <a:rPr lang="tr-TR" sz="1100" dirty="0" smtClean="0"/>
              <a:t> of </a:t>
            </a:r>
            <a:r>
              <a:rPr lang="tr-TR" sz="1100" dirty="0" err="1" smtClean="0"/>
              <a:t>the</a:t>
            </a:r>
            <a:r>
              <a:rPr lang="tr-TR" sz="1100" dirty="0" smtClean="0"/>
              <a:t> </a:t>
            </a:r>
            <a:r>
              <a:rPr lang="tr-TR" sz="1100" dirty="0" err="1" smtClean="0"/>
              <a:t>desirability-function</a:t>
            </a:r>
            <a:r>
              <a:rPr lang="tr-TR" sz="1100" dirty="0" smtClean="0"/>
              <a:t> </a:t>
            </a:r>
            <a:r>
              <a:rPr lang="tr-TR" sz="1100" dirty="0" err="1" smtClean="0"/>
              <a:t>based</a:t>
            </a:r>
            <a:r>
              <a:rPr lang="tr-TR" sz="1100" dirty="0" smtClean="0"/>
              <a:t>  </a:t>
            </a:r>
            <a:r>
              <a:rPr lang="tr-TR" sz="1100" dirty="0" err="1" smtClean="0"/>
              <a:t>approach</a:t>
            </a:r>
            <a:endParaRPr lang="tr-TR" sz="1100" dirty="0"/>
          </a:p>
        </p:txBody>
      </p:sp>
    </p:spTree>
    <p:extLst>
      <p:ext uri="{BB962C8B-B14F-4D97-AF65-F5344CB8AC3E}">
        <p14:creationId xmlns:p14="http://schemas.microsoft.com/office/powerpoint/2010/main" val="2418054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3200" dirty="0" err="1"/>
              <a:t>Parallel</a:t>
            </a:r>
            <a:r>
              <a:rPr lang="tr-TR" sz="3200" dirty="0"/>
              <a:t> CUDA </a:t>
            </a:r>
            <a:r>
              <a:rPr lang="tr-TR" sz="3200" dirty="0" err="1"/>
              <a:t>Implementation</a:t>
            </a:r>
            <a:r>
              <a:rPr lang="tr-TR" sz="3200" dirty="0"/>
              <a:t> of </a:t>
            </a:r>
            <a:r>
              <a:rPr lang="tr-TR" sz="3200" dirty="0" err="1"/>
              <a:t>the</a:t>
            </a:r>
            <a:r>
              <a:rPr lang="tr-TR" sz="3200" dirty="0"/>
              <a:t> </a:t>
            </a:r>
            <a:r>
              <a:rPr lang="tr-TR" sz="3200" dirty="0" err="1"/>
              <a:t>Desirability</a:t>
            </a:r>
            <a:r>
              <a:rPr lang="tr-TR" sz="3200" dirty="0"/>
              <a:t> </a:t>
            </a:r>
            <a:r>
              <a:rPr lang="tr-TR" sz="3200" dirty="0" err="1"/>
              <a:t>Function</a:t>
            </a:r>
            <a:r>
              <a:rPr lang="tr-TR" sz="3200" dirty="0"/>
              <a:t>- </a:t>
            </a:r>
            <a:r>
              <a:rPr lang="tr-TR" sz="3200" dirty="0" err="1"/>
              <a:t>Based</a:t>
            </a:r>
            <a:r>
              <a:rPr lang="tr-TR" sz="3200" dirty="0"/>
              <a:t> </a:t>
            </a:r>
            <a:r>
              <a:rPr lang="tr-TR" sz="3200" dirty="0" err="1"/>
              <a:t>Scalarization</a:t>
            </a:r>
            <a:r>
              <a:rPr lang="tr-TR" sz="3200" dirty="0"/>
              <a:t> (</a:t>
            </a:r>
            <a:r>
              <a:rPr lang="tr-TR" sz="3200" dirty="0" smtClean="0"/>
              <a:t>II)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13247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order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verification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aforementioned</a:t>
            </a:r>
            <a:r>
              <a:rPr lang="tr-TR" dirty="0" smtClean="0"/>
              <a:t> </a:t>
            </a:r>
            <a:r>
              <a:rPr lang="tr-TR" dirty="0" err="1" smtClean="0"/>
              <a:t>claims</a:t>
            </a:r>
            <a:r>
              <a:rPr lang="tr-TR" dirty="0"/>
              <a:t>,</a:t>
            </a:r>
            <a:endParaRPr lang="tr-TR" dirty="0" smtClean="0"/>
          </a:p>
          <a:p>
            <a:pPr marL="788670" lvl="1" indent="-514350">
              <a:buFont typeface="+mj-lt"/>
              <a:buAutoNum type="romanUcPeriod"/>
            </a:pPr>
            <a:r>
              <a:rPr lang="tr-TR" dirty="0" err="1" smtClean="0"/>
              <a:t>GPGPUs</a:t>
            </a:r>
            <a:r>
              <a:rPr lang="tr-TR" dirty="0" smtClean="0"/>
              <a:t> </a:t>
            </a:r>
            <a:r>
              <a:rPr lang="tr-TR" dirty="0" err="1" smtClean="0"/>
              <a:t>via</a:t>
            </a:r>
            <a:r>
              <a:rPr lang="tr-TR" dirty="0" smtClean="0"/>
              <a:t> CUDA </a:t>
            </a:r>
            <a:r>
              <a:rPr lang="tr-TR" dirty="0" err="1" smtClean="0"/>
              <a:t>framework</a:t>
            </a:r>
            <a:r>
              <a:rPr lang="tr-TR" dirty="0" smtClean="0"/>
              <a:t> is </a:t>
            </a:r>
            <a:r>
              <a:rPr lang="tr-TR" dirty="0" err="1" smtClean="0"/>
              <a:t>used</a:t>
            </a:r>
            <a:r>
              <a:rPr lang="tr-TR" dirty="0" smtClean="0"/>
              <a:t>.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506A2-D300-468E-B3B1-B5550507AD51}" type="datetime1">
              <a:rPr lang="tr-TR" smtClean="0"/>
              <a:t>11.09.2014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AC34F-C688-48E5-A520-F158F480DA19}" type="slidenum">
              <a:rPr lang="tr-TR" smtClean="0"/>
              <a:t>11</a:t>
            </a:fld>
            <a:endParaRPr lang="tr-TR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996952"/>
            <a:ext cx="6303177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Metin kutusu 5"/>
          <p:cNvSpPr txBox="1"/>
          <p:nvPr/>
        </p:nvSpPr>
        <p:spPr>
          <a:xfrm>
            <a:off x="1098852" y="5301208"/>
            <a:ext cx="67687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100" dirty="0" err="1" smtClean="0"/>
              <a:t>Table</a:t>
            </a:r>
            <a:r>
              <a:rPr lang="tr-TR" sz="1100" dirty="0" smtClean="0"/>
              <a:t> 1: </a:t>
            </a:r>
            <a:r>
              <a:rPr lang="tr-TR" sz="1100" dirty="0" err="1" smtClean="0"/>
              <a:t>The</a:t>
            </a:r>
            <a:r>
              <a:rPr lang="tr-TR" sz="1100" dirty="0" smtClean="0"/>
              <a:t> </a:t>
            </a:r>
            <a:r>
              <a:rPr lang="tr-TR" sz="1100" dirty="0" err="1" smtClean="0"/>
              <a:t>environment</a:t>
            </a:r>
            <a:r>
              <a:rPr lang="tr-TR" sz="1100" dirty="0" smtClean="0"/>
              <a:t> in </a:t>
            </a:r>
            <a:r>
              <a:rPr lang="tr-TR" sz="1100" dirty="0" err="1" smtClean="0"/>
              <a:t>which</a:t>
            </a:r>
            <a:r>
              <a:rPr lang="tr-TR" sz="1100" dirty="0" smtClean="0"/>
              <a:t> </a:t>
            </a:r>
            <a:r>
              <a:rPr lang="tr-TR" sz="1100" dirty="0" err="1" smtClean="0"/>
              <a:t>the</a:t>
            </a:r>
            <a:r>
              <a:rPr lang="tr-TR" sz="1100" dirty="0" smtClean="0"/>
              <a:t> </a:t>
            </a:r>
            <a:r>
              <a:rPr lang="tr-TR" sz="1100" dirty="0" err="1" smtClean="0"/>
              <a:t>simulations</a:t>
            </a:r>
            <a:r>
              <a:rPr lang="tr-TR" sz="1100" dirty="0" smtClean="0"/>
              <a:t> </a:t>
            </a:r>
            <a:r>
              <a:rPr lang="tr-TR" sz="1100" dirty="0" err="1" smtClean="0"/>
              <a:t>are</a:t>
            </a:r>
            <a:r>
              <a:rPr lang="tr-TR" sz="1100" dirty="0" smtClean="0"/>
              <a:t> </a:t>
            </a:r>
            <a:r>
              <a:rPr lang="tr-TR" sz="1100" dirty="0" err="1" smtClean="0"/>
              <a:t>run</a:t>
            </a:r>
            <a:r>
              <a:rPr lang="tr-TR" sz="1100" dirty="0" smtClean="0"/>
              <a:t>.</a:t>
            </a:r>
            <a:endParaRPr lang="tr-TR" sz="1100" dirty="0"/>
          </a:p>
        </p:txBody>
      </p:sp>
    </p:spTree>
    <p:extLst>
      <p:ext uri="{BB962C8B-B14F-4D97-AF65-F5344CB8AC3E}">
        <p14:creationId xmlns:p14="http://schemas.microsoft.com/office/powerpoint/2010/main" val="74431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3200" dirty="0" err="1"/>
              <a:t>Parallel</a:t>
            </a:r>
            <a:r>
              <a:rPr lang="tr-TR" sz="3200" dirty="0"/>
              <a:t> CUDA </a:t>
            </a:r>
            <a:r>
              <a:rPr lang="tr-TR" sz="3200" dirty="0" err="1"/>
              <a:t>Implementation</a:t>
            </a:r>
            <a:r>
              <a:rPr lang="tr-TR" sz="3200" dirty="0"/>
              <a:t> of </a:t>
            </a:r>
            <a:r>
              <a:rPr lang="tr-TR" sz="3200" dirty="0" err="1"/>
              <a:t>the</a:t>
            </a:r>
            <a:r>
              <a:rPr lang="tr-TR" sz="3200" dirty="0"/>
              <a:t> </a:t>
            </a:r>
            <a:r>
              <a:rPr lang="tr-TR" sz="3200" dirty="0" err="1"/>
              <a:t>Desirability</a:t>
            </a:r>
            <a:r>
              <a:rPr lang="tr-TR" sz="3200" dirty="0"/>
              <a:t> </a:t>
            </a:r>
            <a:r>
              <a:rPr lang="tr-TR" sz="3200" dirty="0" err="1"/>
              <a:t>Function</a:t>
            </a:r>
            <a:r>
              <a:rPr lang="tr-TR" sz="3200" dirty="0"/>
              <a:t>- </a:t>
            </a:r>
            <a:r>
              <a:rPr lang="tr-TR" sz="3200" dirty="0" err="1"/>
              <a:t>Based</a:t>
            </a:r>
            <a:r>
              <a:rPr lang="tr-TR" sz="3200" dirty="0"/>
              <a:t> </a:t>
            </a:r>
            <a:r>
              <a:rPr lang="tr-TR" sz="3200" dirty="0" err="1"/>
              <a:t>Scalarization</a:t>
            </a:r>
            <a:r>
              <a:rPr lang="tr-TR" sz="3200" dirty="0"/>
              <a:t> (</a:t>
            </a:r>
            <a:r>
              <a:rPr lang="tr-TR" sz="3200" dirty="0" smtClean="0"/>
              <a:t>III)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1108720"/>
          </a:xfrm>
        </p:spPr>
        <p:txBody>
          <a:bodyPr/>
          <a:lstStyle/>
          <a:p>
            <a:pPr marL="788670" lvl="1" indent="-514350">
              <a:buFont typeface="+mj-lt"/>
              <a:buAutoNum type="romanUcPeriod" startAt="2"/>
            </a:pPr>
            <a:endParaRPr lang="tr-TR" dirty="0" smtClean="0"/>
          </a:p>
          <a:p>
            <a:pPr marL="788670" lvl="1" indent="-514350">
              <a:buFont typeface="+mj-lt"/>
              <a:buAutoNum type="romanUcPeriod" startAt="2"/>
            </a:pPr>
            <a:r>
              <a:rPr lang="tr-TR" dirty="0" smtClean="0"/>
              <a:t>An </a:t>
            </a:r>
            <a:r>
              <a:rPr lang="tr-TR" dirty="0" err="1"/>
              <a:t>Elitist</a:t>
            </a:r>
            <a:r>
              <a:rPr lang="tr-TR" dirty="0"/>
              <a:t> </a:t>
            </a:r>
            <a:r>
              <a:rPr lang="tr-TR" dirty="0" err="1"/>
              <a:t>Genetic</a:t>
            </a:r>
            <a:r>
              <a:rPr lang="tr-TR" dirty="0"/>
              <a:t> </a:t>
            </a:r>
            <a:r>
              <a:rPr lang="tr-TR" dirty="0" err="1"/>
              <a:t>Algorithm</a:t>
            </a:r>
            <a:r>
              <a:rPr lang="tr-TR" dirty="0"/>
              <a:t> is </a:t>
            </a:r>
            <a:r>
              <a:rPr lang="tr-TR" dirty="0" err="1"/>
              <a:t>implemented</a:t>
            </a:r>
            <a:r>
              <a:rPr lang="tr-TR" dirty="0"/>
              <a:t>.</a:t>
            </a:r>
          </a:p>
          <a:p>
            <a:pPr marL="274320" lvl="1" indent="0">
              <a:buNone/>
            </a:pP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A1DD-9A22-44D2-9AB8-EEEC201411A3}" type="datetime1">
              <a:rPr lang="tr-TR" smtClean="0"/>
              <a:t>11.09.2014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AC34F-C688-48E5-A520-F158F480DA19}" type="slidenum">
              <a:rPr lang="tr-TR" smtClean="0"/>
              <a:t>12</a:t>
            </a:fld>
            <a:endParaRPr lang="tr-TR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708920"/>
            <a:ext cx="4428896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Metin kutusu 5"/>
          <p:cNvSpPr txBox="1"/>
          <p:nvPr/>
        </p:nvSpPr>
        <p:spPr>
          <a:xfrm>
            <a:off x="1588674" y="5322256"/>
            <a:ext cx="56886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100" dirty="0" err="1" smtClean="0"/>
              <a:t>Table</a:t>
            </a:r>
            <a:r>
              <a:rPr lang="tr-TR" sz="1100" dirty="0" smtClean="0"/>
              <a:t> 2: </a:t>
            </a:r>
            <a:r>
              <a:rPr lang="tr-TR" sz="1100" dirty="0" err="1" smtClean="0"/>
              <a:t>Genetic</a:t>
            </a:r>
            <a:r>
              <a:rPr lang="tr-TR" sz="1100" dirty="0" smtClean="0"/>
              <a:t> </a:t>
            </a:r>
            <a:r>
              <a:rPr lang="tr-TR" sz="1100" dirty="0" err="1" smtClean="0"/>
              <a:t>Algorithm</a:t>
            </a:r>
            <a:r>
              <a:rPr lang="tr-TR" sz="1100" dirty="0" smtClean="0"/>
              <a:t> </a:t>
            </a:r>
            <a:r>
              <a:rPr lang="tr-TR" sz="1100" dirty="0" err="1" smtClean="0"/>
              <a:t>parameter</a:t>
            </a:r>
            <a:r>
              <a:rPr lang="tr-TR" sz="1100" dirty="0" smtClean="0"/>
              <a:t> </a:t>
            </a:r>
            <a:r>
              <a:rPr lang="tr-TR" sz="1100" dirty="0" err="1" smtClean="0"/>
              <a:t>throughout</a:t>
            </a:r>
            <a:r>
              <a:rPr lang="tr-TR" sz="1100" dirty="0" smtClean="0"/>
              <a:t> </a:t>
            </a:r>
            <a:r>
              <a:rPr lang="tr-TR" sz="1100" dirty="0" err="1" smtClean="0"/>
              <a:t>the</a:t>
            </a:r>
            <a:r>
              <a:rPr lang="tr-TR" sz="1100" dirty="0" smtClean="0"/>
              <a:t> </a:t>
            </a:r>
            <a:r>
              <a:rPr lang="tr-TR" sz="1100" dirty="0" err="1" smtClean="0"/>
              <a:t>simulations</a:t>
            </a:r>
            <a:endParaRPr lang="tr-TR" sz="1100" dirty="0"/>
          </a:p>
        </p:txBody>
      </p:sp>
    </p:spTree>
    <p:extLst>
      <p:ext uri="{BB962C8B-B14F-4D97-AF65-F5344CB8AC3E}">
        <p14:creationId xmlns:p14="http://schemas.microsoft.com/office/powerpoint/2010/main" val="185860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err="1"/>
              <a:t>Lessons</a:t>
            </a:r>
            <a:r>
              <a:rPr lang="tr-TR" dirty="0"/>
              <a:t> </a:t>
            </a:r>
            <a:r>
              <a:rPr lang="tr-TR" dirty="0" err="1" smtClean="0"/>
              <a:t>Learned</a:t>
            </a:r>
            <a:r>
              <a:rPr lang="tr-TR" dirty="0"/>
              <a:t> </a:t>
            </a:r>
            <a:r>
              <a:rPr lang="tr-TR" dirty="0" smtClean="0"/>
              <a:t>(I)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5085184"/>
            <a:ext cx="8229600" cy="1391816"/>
          </a:xfrm>
        </p:spPr>
        <p:txBody>
          <a:bodyPr>
            <a:normAutofit fontScale="85000" lnSpcReduction="20000"/>
          </a:bodyPr>
          <a:lstStyle/>
          <a:p>
            <a:r>
              <a:rPr lang="tr-TR" dirty="0" err="1" smtClean="0"/>
              <a:t>It</a:t>
            </a:r>
            <a:r>
              <a:rPr lang="tr-TR" dirty="0" smtClean="0"/>
              <a:t> </a:t>
            </a:r>
            <a:r>
              <a:rPr lang="tr-TR" dirty="0" err="1" smtClean="0"/>
              <a:t>was</a:t>
            </a:r>
            <a:r>
              <a:rPr lang="tr-TR" dirty="0" smtClean="0"/>
              <a:t> </a:t>
            </a:r>
            <a:r>
              <a:rPr lang="tr-TR" dirty="0" err="1" smtClean="0"/>
              <a:t>seen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endParaRPr lang="tr-TR" dirty="0" smtClean="0"/>
          </a:p>
          <a:p>
            <a:pPr lvl="1"/>
            <a:r>
              <a:rPr lang="tr-TR" dirty="0" err="1" smtClean="0"/>
              <a:t>Sequential</a:t>
            </a:r>
            <a:r>
              <a:rPr lang="tr-TR" dirty="0" smtClean="0"/>
              <a:t> Java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parallel</a:t>
            </a:r>
            <a:r>
              <a:rPr lang="tr-TR" dirty="0" smtClean="0"/>
              <a:t> CUDA </a:t>
            </a:r>
            <a:r>
              <a:rPr lang="tr-TR" dirty="0" err="1" smtClean="0"/>
              <a:t>implementations</a:t>
            </a:r>
            <a:r>
              <a:rPr lang="tr-TR" dirty="0" smtClean="0"/>
              <a:t> </a:t>
            </a:r>
            <a:r>
              <a:rPr lang="tr-TR" dirty="0" err="1" smtClean="0"/>
              <a:t>find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same</a:t>
            </a:r>
            <a:r>
              <a:rPr lang="tr-TR" dirty="0" smtClean="0"/>
              <a:t> </a:t>
            </a:r>
            <a:r>
              <a:rPr lang="tr-TR" dirty="0" err="1" smtClean="0"/>
              <a:t>solutions</a:t>
            </a:r>
            <a:r>
              <a:rPr lang="tr-TR" dirty="0" smtClean="0"/>
              <a:t> but in </a:t>
            </a:r>
            <a:r>
              <a:rPr lang="tr-TR" dirty="0" err="1" smtClean="0"/>
              <a:t>different</a:t>
            </a:r>
            <a:r>
              <a:rPr lang="tr-TR" dirty="0" smtClean="0"/>
              <a:t> </a:t>
            </a:r>
            <a:r>
              <a:rPr lang="tr-TR" dirty="0" err="1" smtClean="0"/>
              <a:t>elapsed</a:t>
            </a:r>
            <a:r>
              <a:rPr lang="tr-TR" dirty="0" smtClean="0"/>
              <a:t> </a:t>
            </a:r>
            <a:r>
              <a:rPr lang="tr-TR" dirty="0" err="1" smtClean="0"/>
              <a:t>times</a:t>
            </a:r>
            <a:r>
              <a:rPr lang="tr-TR" dirty="0" smtClean="0"/>
              <a:t>.</a:t>
            </a:r>
          </a:p>
          <a:p>
            <a:pPr lvl="1"/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number</a:t>
            </a:r>
            <a:r>
              <a:rPr lang="tr-TR" dirty="0" smtClean="0"/>
              <a:t> of </a:t>
            </a:r>
            <a:r>
              <a:rPr lang="tr-TR" dirty="0" err="1" smtClean="0"/>
              <a:t>Pareto</a:t>
            </a:r>
            <a:r>
              <a:rPr lang="tr-TR" dirty="0" smtClean="0"/>
              <a:t> </a:t>
            </a:r>
            <a:r>
              <a:rPr lang="tr-TR" dirty="0" err="1" smtClean="0"/>
              <a:t>front</a:t>
            </a:r>
            <a:r>
              <a:rPr lang="tr-TR" dirty="0" smtClean="0"/>
              <a:t> </a:t>
            </a:r>
            <a:r>
              <a:rPr lang="tr-TR" dirty="0" err="1" smtClean="0"/>
              <a:t>increase</a:t>
            </a:r>
            <a:r>
              <a:rPr lang="tr-TR" dirty="0" smtClean="0"/>
              <a:t>,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advantage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parallel</a:t>
            </a:r>
            <a:r>
              <a:rPr lang="tr-TR" dirty="0" smtClean="0"/>
              <a:t> CUDA </a:t>
            </a:r>
            <a:r>
              <a:rPr lang="tr-TR" dirty="0" err="1" smtClean="0"/>
              <a:t>appears</a:t>
            </a:r>
            <a:r>
              <a:rPr lang="tr-TR" dirty="0" smtClean="0"/>
              <a:t> </a:t>
            </a:r>
            <a:r>
              <a:rPr lang="tr-TR" dirty="0" err="1" smtClean="0"/>
              <a:t>dramatically</a:t>
            </a:r>
            <a:r>
              <a:rPr lang="tr-TR" dirty="0" smtClean="0"/>
              <a:t>. 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DF179-53B9-4578-A3C1-5312F0701449}" type="datetime1">
              <a:rPr lang="tr-TR" smtClean="0"/>
              <a:t>11.09.2014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AC34F-C688-48E5-A520-F158F480DA19}" type="slidenum">
              <a:rPr lang="tr-TR" smtClean="0"/>
              <a:t>13</a:t>
            </a:fld>
            <a:endParaRPr lang="tr-TR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556790"/>
            <a:ext cx="5184576" cy="3142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Metin kutusu 5"/>
          <p:cNvSpPr txBox="1"/>
          <p:nvPr/>
        </p:nvSpPr>
        <p:spPr>
          <a:xfrm>
            <a:off x="1043608" y="4695285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100" dirty="0" err="1" smtClean="0"/>
              <a:t>Figure</a:t>
            </a:r>
            <a:r>
              <a:rPr lang="tr-TR" sz="1100" dirty="0" smtClean="0"/>
              <a:t> 10: </a:t>
            </a:r>
            <a:r>
              <a:rPr lang="tr-TR" sz="1100" dirty="0" err="1" smtClean="0"/>
              <a:t>Comparison</a:t>
            </a:r>
            <a:r>
              <a:rPr lang="tr-TR" sz="1100" dirty="0" smtClean="0"/>
              <a:t> of </a:t>
            </a:r>
            <a:r>
              <a:rPr lang="tr-TR" sz="1100" dirty="0" err="1" smtClean="0"/>
              <a:t>the</a:t>
            </a:r>
            <a:r>
              <a:rPr lang="tr-TR" sz="1100" dirty="0" smtClean="0"/>
              <a:t> </a:t>
            </a:r>
            <a:r>
              <a:rPr lang="tr-TR" sz="1100" dirty="0" err="1" smtClean="0"/>
              <a:t>sequential</a:t>
            </a:r>
            <a:r>
              <a:rPr lang="tr-TR" sz="1100" dirty="0" smtClean="0"/>
              <a:t> Java </a:t>
            </a:r>
            <a:r>
              <a:rPr lang="tr-TR" sz="1100" dirty="0" err="1" smtClean="0"/>
              <a:t>and</a:t>
            </a:r>
            <a:r>
              <a:rPr lang="tr-TR" sz="1100" dirty="0" smtClean="0"/>
              <a:t> </a:t>
            </a:r>
            <a:r>
              <a:rPr lang="tr-TR" sz="1100" dirty="0" err="1" smtClean="0"/>
              <a:t>the</a:t>
            </a:r>
            <a:r>
              <a:rPr lang="tr-TR" sz="1100" dirty="0" smtClean="0"/>
              <a:t> </a:t>
            </a:r>
            <a:r>
              <a:rPr lang="tr-TR" sz="1100" dirty="0" err="1" smtClean="0"/>
              <a:t>parallel</a:t>
            </a:r>
            <a:r>
              <a:rPr lang="tr-TR" sz="1100" dirty="0" smtClean="0"/>
              <a:t> CUDA </a:t>
            </a:r>
            <a:r>
              <a:rPr lang="tr-TR" sz="1100" dirty="0" err="1" smtClean="0"/>
              <a:t>implementations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52656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 smtClean="0"/>
              <a:t>Lessons</a:t>
            </a:r>
            <a:r>
              <a:rPr lang="tr-TR" dirty="0" smtClean="0"/>
              <a:t> </a:t>
            </a:r>
            <a:r>
              <a:rPr lang="tr-TR" dirty="0" err="1" smtClean="0"/>
              <a:t>Learned</a:t>
            </a:r>
            <a:r>
              <a:rPr lang="tr-TR" dirty="0" smtClean="0"/>
              <a:t> (II)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err="1" smtClean="0"/>
              <a:t>Throughout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implementation</a:t>
            </a:r>
            <a:r>
              <a:rPr lang="tr-TR" dirty="0"/>
              <a:t> </a:t>
            </a:r>
            <a:r>
              <a:rPr lang="tr-TR" dirty="0" err="1" smtClean="0"/>
              <a:t>the</a:t>
            </a:r>
            <a:r>
              <a:rPr lang="tr-TR" dirty="0"/>
              <a:t> </a:t>
            </a:r>
            <a:r>
              <a:rPr lang="tr-TR" dirty="0" err="1" smtClean="0"/>
              <a:t>followings</a:t>
            </a:r>
            <a:r>
              <a:rPr lang="tr-TR" dirty="0" smtClean="0"/>
              <a:t> </a:t>
            </a:r>
            <a:r>
              <a:rPr lang="tr-TR" dirty="0" err="1" smtClean="0"/>
              <a:t>were</a:t>
            </a:r>
            <a:r>
              <a:rPr lang="tr-TR" dirty="0" smtClean="0"/>
              <a:t> </a:t>
            </a:r>
            <a:r>
              <a:rPr lang="tr-TR" dirty="0" err="1" smtClean="0"/>
              <a:t>experienced</a:t>
            </a:r>
            <a:r>
              <a:rPr lang="tr-TR" dirty="0"/>
              <a:t>:</a:t>
            </a:r>
            <a:endParaRPr lang="tr-TR" dirty="0" smtClean="0"/>
          </a:p>
          <a:p>
            <a:pPr lvl="1"/>
            <a:r>
              <a:rPr lang="tr-TR" dirty="0" smtClean="0"/>
              <a:t>Memory </a:t>
            </a:r>
            <a:r>
              <a:rPr lang="tr-TR" dirty="0" err="1" smtClean="0"/>
              <a:t>allocations</a:t>
            </a:r>
            <a:r>
              <a:rPr lang="tr-TR" dirty="0" smtClean="0"/>
              <a:t> </a:t>
            </a:r>
            <a:r>
              <a:rPr lang="tr-TR" dirty="0" err="1" smtClean="0"/>
              <a:t>shall</a:t>
            </a:r>
            <a:r>
              <a:rPr lang="tr-TR" dirty="0" smtClean="0"/>
              <a:t> be </a:t>
            </a:r>
            <a:r>
              <a:rPr lang="tr-TR" dirty="0" err="1" smtClean="0"/>
              <a:t>made</a:t>
            </a:r>
            <a:r>
              <a:rPr lang="tr-TR" dirty="0" smtClean="0"/>
              <a:t> in </a:t>
            </a:r>
            <a:r>
              <a:rPr lang="tr-TR" dirty="0" err="1" smtClean="0"/>
              <a:t>advance</a:t>
            </a:r>
            <a:r>
              <a:rPr lang="tr-TR" dirty="0" smtClean="0"/>
              <a:t> in a </a:t>
            </a:r>
            <a:r>
              <a:rPr lang="tr-TR" dirty="0" err="1" smtClean="0"/>
              <a:t>bulk</a:t>
            </a:r>
            <a:r>
              <a:rPr lang="tr-TR" dirty="0" smtClean="0"/>
              <a:t> </a:t>
            </a:r>
            <a:r>
              <a:rPr lang="tr-TR" dirty="0" err="1" smtClean="0"/>
              <a:t>manner</a:t>
            </a:r>
            <a:r>
              <a:rPr lang="tr-TR" dirty="0" smtClean="0"/>
              <a:t>.</a:t>
            </a:r>
          </a:p>
          <a:p>
            <a:pPr lvl="1"/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/>
              <a:t>r</a:t>
            </a:r>
            <a:r>
              <a:rPr lang="tr-TR" dirty="0" err="1" smtClean="0"/>
              <a:t>andom</a:t>
            </a:r>
            <a:r>
              <a:rPr lang="tr-TR" dirty="0" smtClean="0"/>
              <a:t> </a:t>
            </a:r>
            <a:r>
              <a:rPr lang="tr-TR" dirty="0" err="1" smtClean="0"/>
              <a:t>number</a:t>
            </a:r>
            <a:r>
              <a:rPr lang="tr-TR" dirty="0" smtClean="0"/>
              <a:t> </a:t>
            </a:r>
            <a:r>
              <a:rPr lang="tr-TR" dirty="0" err="1" smtClean="0"/>
              <a:t>generation</a:t>
            </a:r>
            <a:r>
              <a:rPr lang="tr-TR" dirty="0" smtClean="0"/>
              <a:t> </a:t>
            </a:r>
            <a:r>
              <a:rPr lang="tr-TR" dirty="0" err="1" smtClean="0"/>
              <a:t>various</a:t>
            </a:r>
            <a:r>
              <a:rPr lang="tr-TR" dirty="0" smtClean="0"/>
              <a:t> </a:t>
            </a:r>
            <a:r>
              <a:rPr lang="tr-TR" dirty="0" err="1" smtClean="0"/>
              <a:t>alternative</a:t>
            </a:r>
            <a:r>
              <a:rPr lang="tr-TR" dirty="0" smtClean="0"/>
              <a:t> </a:t>
            </a:r>
            <a:r>
              <a:rPr lang="tr-TR" dirty="0" err="1" smtClean="0"/>
              <a:t>approaches</a:t>
            </a:r>
            <a:r>
              <a:rPr lang="tr-TR" dirty="0" smtClean="0"/>
              <a:t> can be </a:t>
            </a:r>
            <a:r>
              <a:rPr lang="tr-TR" dirty="0" err="1" smtClean="0"/>
              <a:t>preffered</a:t>
            </a:r>
            <a:r>
              <a:rPr lang="tr-TR" dirty="0" smtClean="0"/>
              <a:t>:</a:t>
            </a:r>
          </a:p>
          <a:p>
            <a:pPr marL="948690" lvl="2" indent="-400050">
              <a:buFont typeface="+mj-lt"/>
              <a:buAutoNum type="romanUcPeriod"/>
            </a:pP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generate</a:t>
            </a:r>
            <a:r>
              <a:rPr lang="tr-TR" dirty="0"/>
              <a:t> </a:t>
            </a:r>
            <a:r>
              <a:rPr lang="tr-TR" dirty="0" err="1"/>
              <a:t>each</a:t>
            </a:r>
            <a:r>
              <a:rPr lang="tr-TR" dirty="0"/>
              <a:t> </a:t>
            </a:r>
            <a:r>
              <a:rPr lang="tr-TR" dirty="0" err="1"/>
              <a:t>random</a:t>
            </a:r>
            <a:r>
              <a:rPr lang="tr-TR" dirty="0"/>
              <a:t> </a:t>
            </a:r>
            <a:r>
              <a:rPr lang="tr-TR" dirty="0" err="1"/>
              <a:t>number</a:t>
            </a:r>
            <a:r>
              <a:rPr lang="tr-TR" dirty="0"/>
              <a:t> at CPU </a:t>
            </a:r>
            <a:r>
              <a:rPr lang="tr-TR" dirty="0" err="1"/>
              <a:t>when</a:t>
            </a:r>
            <a:r>
              <a:rPr lang="tr-TR" dirty="0"/>
              <a:t> </a:t>
            </a:r>
            <a:r>
              <a:rPr lang="tr-TR" dirty="0" err="1"/>
              <a:t>required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transfer it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GPU</a:t>
            </a:r>
          </a:p>
          <a:p>
            <a:pPr marL="948690" lvl="2" indent="-400050">
              <a:buFont typeface="+mj-lt"/>
              <a:buAutoNum type="romanUcPeriod"/>
            </a:pP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generate</a:t>
            </a:r>
            <a:r>
              <a:rPr lang="tr-TR" dirty="0"/>
              <a:t> </a:t>
            </a:r>
            <a:r>
              <a:rPr lang="tr-TR" dirty="0" err="1"/>
              <a:t>all</a:t>
            </a:r>
            <a:r>
              <a:rPr lang="tr-TR" dirty="0"/>
              <a:t> </a:t>
            </a:r>
            <a:r>
              <a:rPr lang="tr-TR" dirty="0" err="1"/>
              <a:t>random</a:t>
            </a:r>
            <a:r>
              <a:rPr lang="tr-TR" dirty="0"/>
              <a:t> </a:t>
            </a:r>
            <a:r>
              <a:rPr lang="tr-TR" dirty="0" err="1"/>
              <a:t>numbers</a:t>
            </a:r>
            <a:r>
              <a:rPr lang="tr-TR" dirty="0"/>
              <a:t> at </a:t>
            </a:r>
            <a:r>
              <a:rPr lang="tr-TR" dirty="0" err="1"/>
              <a:t>the</a:t>
            </a:r>
            <a:r>
              <a:rPr lang="tr-TR" dirty="0"/>
              <a:t> CPU </a:t>
            </a:r>
            <a:r>
              <a:rPr lang="tr-TR" dirty="0" err="1"/>
              <a:t>prior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solution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transfer </a:t>
            </a:r>
            <a:r>
              <a:rPr lang="tr-TR" dirty="0" err="1"/>
              <a:t>them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GPU</a:t>
            </a:r>
          </a:p>
          <a:p>
            <a:pPr marL="948690" lvl="2" indent="-400050">
              <a:buFont typeface="+mj-lt"/>
              <a:buAutoNum type="romanUcPeriod"/>
            </a:pP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generate</a:t>
            </a:r>
            <a:r>
              <a:rPr lang="tr-TR" dirty="0"/>
              <a:t> </a:t>
            </a:r>
            <a:r>
              <a:rPr lang="tr-TR" dirty="0" err="1"/>
              <a:t>each</a:t>
            </a:r>
            <a:r>
              <a:rPr lang="tr-TR" dirty="0"/>
              <a:t> </a:t>
            </a:r>
            <a:r>
              <a:rPr lang="tr-TR" dirty="0" err="1"/>
              <a:t>random</a:t>
            </a:r>
            <a:r>
              <a:rPr lang="tr-TR" dirty="0"/>
              <a:t> </a:t>
            </a:r>
            <a:r>
              <a:rPr lang="tr-TR" dirty="0" err="1"/>
              <a:t>number</a:t>
            </a:r>
            <a:r>
              <a:rPr lang="tr-TR" dirty="0"/>
              <a:t> </a:t>
            </a:r>
            <a:r>
              <a:rPr lang="tr-TR" dirty="0" err="1"/>
              <a:t>directly</a:t>
            </a:r>
            <a:r>
              <a:rPr lang="tr-TR" dirty="0"/>
              <a:t> at </a:t>
            </a:r>
            <a:r>
              <a:rPr lang="tr-TR" dirty="0" err="1"/>
              <a:t>the</a:t>
            </a:r>
            <a:r>
              <a:rPr lang="tr-TR" dirty="0"/>
              <a:t> GPU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no</a:t>
            </a:r>
            <a:r>
              <a:rPr lang="tr-TR" dirty="0"/>
              <a:t> CPU- GPU </a:t>
            </a:r>
            <a:r>
              <a:rPr lang="tr-TR" dirty="0" err="1"/>
              <a:t>communication</a:t>
            </a:r>
            <a:r>
              <a:rPr lang="tr-TR" dirty="0"/>
              <a:t> </a:t>
            </a:r>
            <a:r>
              <a:rPr lang="tr-TR" dirty="0" err="1"/>
              <a:t>need</a:t>
            </a:r>
            <a:r>
              <a:rPr lang="tr-TR" dirty="0"/>
              <a:t>. </a:t>
            </a:r>
          </a:p>
          <a:p>
            <a:pPr lvl="1"/>
            <a:r>
              <a:rPr lang="tr-TR" dirty="0" smtClean="0"/>
              <a:t>Brute- </a:t>
            </a:r>
            <a:r>
              <a:rPr lang="tr-TR" dirty="0" err="1" smtClean="0"/>
              <a:t>force</a:t>
            </a:r>
            <a:r>
              <a:rPr lang="tr-TR" dirty="0" smtClean="0"/>
              <a:t> </a:t>
            </a:r>
            <a:r>
              <a:rPr lang="tr-TR" dirty="0" err="1" smtClean="0"/>
              <a:t>editing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relevant</a:t>
            </a:r>
            <a:r>
              <a:rPr lang="tr-TR" dirty="0" smtClean="0"/>
              <a:t> </a:t>
            </a:r>
            <a:r>
              <a:rPr lang="tr-TR" dirty="0" err="1" smtClean="0"/>
              <a:t>key</a:t>
            </a:r>
            <a:r>
              <a:rPr lang="tr-TR" dirty="0" smtClean="0"/>
              <a:t> </a:t>
            </a:r>
            <a:r>
              <a:rPr lang="tr-TR" dirty="0" err="1" smtClean="0"/>
              <a:t>value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operating</a:t>
            </a:r>
            <a:r>
              <a:rPr lang="tr-TR" dirty="0" smtClean="0"/>
              <a:t> </a:t>
            </a:r>
            <a:r>
              <a:rPr lang="tr-TR" dirty="0" err="1" smtClean="0"/>
              <a:t>system</a:t>
            </a:r>
            <a:r>
              <a:rPr lang="tr-TR" dirty="0" smtClean="0"/>
              <a:t> </a:t>
            </a:r>
            <a:r>
              <a:rPr lang="tr-TR" dirty="0" err="1" smtClean="0"/>
              <a:t>registry</a:t>
            </a:r>
            <a:r>
              <a:rPr lang="tr-TR" dirty="0" smtClean="0"/>
              <a:t> </a:t>
            </a:r>
            <a:r>
              <a:rPr lang="tr-TR" dirty="0" err="1" smtClean="0"/>
              <a:t>shall</a:t>
            </a:r>
            <a:r>
              <a:rPr lang="tr-TR" dirty="0" smtClean="0"/>
              <a:t> be </a:t>
            </a:r>
            <a:r>
              <a:rPr lang="tr-TR" dirty="0" err="1" smtClean="0"/>
              <a:t>made</a:t>
            </a:r>
            <a:r>
              <a:rPr lang="tr-TR" dirty="0" smtClean="0"/>
              <a:t> in </a:t>
            </a:r>
            <a:r>
              <a:rPr lang="tr-TR" dirty="0" err="1" smtClean="0"/>
              <a:t>order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prevent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operating</a:t>
            </a:r>
            <a:r>
              <a:rPr lang="tr-TR" dirty="0" smtClean="0"/>
              <a:t> </a:t>
            </a:r>
            <a:r>
              <a:rPr lang="tr-TR" dirty="0" err="1" smtClean="0"/>
              <a:t>system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killing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process</a:t>
            </a:r>
            <a:r>
              <a:rPr lang="tr-TR" dirty="0" smtClean="0"/>
              <a:t> </a:t>
            </a:r>
            <a:r>
              <a:rPr lang="tr-TR" dirty="0" err="1" smtClean="0"/>
              <a:t>due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time-</a:t>
            </a:r>
            <a:r>
              <a:rPr lang="tr-TR" dirty="0" err="1" smtClean="0"/>
              <a:t>out</a:t>
            </a:r>
            <a:r>
              <a:rPr lang="tr-TR" dirty="0" smtClean="0"/>
              <a:t>.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13D97-DD23-4843-8781-FA041AE194E9}" type="datetime1">
              <a:rPr lang="tr-TR" smtClean="0"/>
              <a:t>11.09.2014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AC34F-C688-48E5-A520-F158F480DA19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7450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 smtClean="0"/>
              <a:t>Lessons</a:t>
            </a:r>
            <a:r>
              <a:rPr lang="tr-TR" dirty="0" smtClean="0"/>
              <a:t> </a:t>
            </a:r>
            <a:r>
              <a:rPr lang="tr-TR" dirty="0" err="1" smtClean="0"/>
              <a:t>Learned</a:t>
            </a:r>
            <a:r>
              <a:rPr lang="tr-TR" dirty="0" smtClean="0"/>
              <a:t> (III)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20448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err="1" smtClean="0"/>
              <a:t>Throughout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implementation</a:t>
            </a:r>
            <a:r>
              <a:rPr lang="tr-TR" dirty="0" smtClean="0"/>
              <a:t>,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following</a:t>
            </a:r>
            <a:r>
              <a:rPr lang="tr-TR" dirty="0" smtClean="0"/>
              <a:t> </a:t>
            </a:r>
            <a:r>
              <a:rPr lang="tr-TR" dirty="0" err="1" smtClean="0"/>
              <a:t>was</a:t>
            </a:r>
            <a:r>
              <a:rPr lang="tr-TR" dirty="0" smtClean="0"/>
              <a:t> </a:t>
            </a:r>
            <a:r>
              <a:rPr lang="tr-TR" dirty="0" err="1" smtClean="0"/>
              <a:t>observed</a:t>
            </a:r>
            <a:r>
              <a:rPr lang="tr-TR" dirty="0" smtClean="0"/>
              <a:t>:</a:t>
            </a:r>
          </a:p>
          <a:p>
            <a:pPr lvl="1"/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current</a:t>
            </a:r>
            <a:r>
              <a:rPr lang="tr-TR" dirty="0" smtClean="0"/>
              <a:t> </a:t>
            </a:r>
            <a:r>
              <a:rPr lang="tr-TR" dirty="0" err="1" smtClean="0"/>
              <a:t>situation</a:t>
            </a:r>
            <a:r>
              <a:rPr lang="tr-TR" dirty="0" smtClean="0"/>
              <a:t>, it is </a:t>
            </a:r>
            <a:r>
              <a:rPr lang="tr-TR" dirty="0" err="1" smtClean="0"/>
              <a:t>possible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achieve</a:t>
            </a:r>
            <a:r>
              <a:rPr lang="tr-TR" dirty="0" smtClean="0"/>
              <a:t> </a:t>
            </a:r>
            <a:r>
              <a:rPr lang="tr-TR" dirty="0" err="1" smtClean="0"/>
              <a:t>up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16 </a:t>
            </a:r>
            <a:r>
              <a:rPr lang="tr-TR" dirty="0" err="1" smtClean="0"/>
              <a:t>times</a:t>
            </a:r>
            <a:r>
              <a:rPr lang="tr-TR" dirty="0" smtClean="0"/>
              <a:t> </a:t>
            </a:r>
            <a:r>
              <a:rPr lang="tr-TR" dirty="0" err="1" smtClean="0"/>
              <a:t>faster</a:t>
            </a:r>
            <a:r>
              <a:rPr lang="tr-TR" dirty="0" smtClean="0"/>
              <a:t> GPU </a:t>
            </a:r>
            <a:r>
              <a:rPr lang="tr-TR" dirty="0" err="1" smtClean="0"/>
              <a:t>implementations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multi-objective</a:t>
            </a:r>
            <a:r>
              <a:rPr lang="tr-TR" dirty="0" smtClean="0"/>
              <a:t> </a:t>
            </a:r>
            <a:r>
              <a:rPr lang="tr-TR" dirty="0" err="1" smtClean="0"/>
              <a:t>problems</a:t>
            </a:r>
            <a:r>
              <a:rPr lang="tr-TR" dirty="0" smtClean="0"/>
              <a:t> </a:t>
            </a:r>
            <a:r>
              <a:rPr lang="tr-TR" dirty="0" err="1" smtClean="0"/>
              <a:t>via</a:t>
            </a:r>
            <a:r>
              <a:rPr lang="tr-TR" dirty="0" smtClean="0"/>
              <a:t> </a:t>
            </a:r>
            <a:r>
              <a:rPr lang="tr-TR" dirty="0" err="1" smtClean="0"/>
              <a:t>careful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intelligent</a:t>
            </a:r>
            <a:r>
              <a:rPr lang="tr-TR" dirty="0" smtClean="0"/>
              <a:t> CUDA </a:t>
            </a:r>
            <a:r>
              <a:rPr lang="tr-TR" dirty="0" err="1" smtClean="0"/>
              <a:t>implementation</a:t>
            </a:r>
            <a:r>
              <a:rPr lang="tr-TR" dirty="0" smtClean="0"/>
              <a:t>.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13D97-DD23-4843-8781-FA041AE194E9}" type="datetime1">
              <a:rPr lang="tr-TR" smtClean="0"/>
              <a:t>11.09.2014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AC34F-C688-48E5-A520-F158F480DA19}" type="slidenum">
              <a:rPr lang="tr-TR" smtClean="0"/>
              <a:t>15</a:t>
            </a:fld>
            <a:endParaRPr lang="tr-TR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506327"/>
            <a:ext cx="6912768" cy="2869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Metin kutusu 6"/>
          <p:cNvSpPr txBox="1"/>
          <p:nvPr/>
        </p:nvSpPr>
        <p:spPr>
          <a:xfrm>
            <a:off x="1187624" y="6344431"/>
            <a:ext cx="69127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100" dirty="0" err="1" smtClean="0"/>
              <a:t>Figure</a:t>
            </a:r>
            <a:r>
              <a:rPr lang="tr-TR" sz="1100" dirty="0" smtClean="0"/>
              <a:t> 11: </a:t>
            </a:r>
            <a:r>
              <a:rPr lang="tr-TR" sz="1100" dirty="0" err="1" smtClean="0"/>
              <a:t>The</a:t>
            </a:r>
            <a:r>
              <a:rPr lang="tr-TR" sz="1100" dirty="0" smtClean="0"/>
              <a:t> </a:t>
            </a:r>
            <a:r>
              <a:rPr lang="tr-TR" sz="1100" dirty="0" err="1" smtClean="0"/>
              <a:t>steps</a:t>
            </a:r>
            <a:r>
              <a:rPr lang="tr-TR" sz="1100" dirty="0" smtClean="0"/>
              <a:t> of </a:t>
            </a:r>
            <a:r>
              <a:rPr lang="tr-TR" sz="1100" dirty="0" err="1" smtClean="0"/>
              <a:t>the</a:t>
            </a:r>
            <a:r>
              <a:rPr lang="tr-TR" sz="1100" dirty="0" smtClean="0"/>
              <a:t> </a:t>
            </a:r>
            <a:r>
              <a:rPr lang="tr-TR" sz="1100" dirty="0" err="1" smtClean="0"/>
              <a:t>Genetic</a:t>
            </a:r>
            <a:r>
              <a:rPr lang="tr-TR" sz="1100" dirty="0" smtClean="0"/>
              <a:t> </a:t>
            </a:r>
            <a:r>
              <a:rPr lang="tr-TR" sz="1100" dirty="0" err="1" smtClean="0"/>
              <a:t>Algorithm</a:t>
            </a:r>
            <a:r>
              <a:rPr lang="tr-TR" sz="1100" dirty="0" smtClean="0"/>
              <a:t> </a:t>
            </a:r>
            <a:r>
              <a:rPr lang="tr-TR" sz="1100" dirty="0" err="1" smtClean="0"/>
              <a:t>with</a:t>
            </a:r>
            <a:r>
              <a:rPr lang="tr-TR" sz="1100" dirty="0" smtClean="0"/>
              <a:t> </a:t>
            </a:r>
            <a:r>
              <a:rPr lang="tr-TR" sz="1100" dirty="0" err="1" smtClean="0"/>
              <a:t>indications</a:t>
            </a:r>
            <a:r>
              <a:rPr lang="tr-TR" sz="1100" dirty="0" smtClean="0"/>
              <a:t> of </a:t>
            </a:r>
            <a:r>
              <a:rPr lang="tr-TR" sz="1100" dirty="0" err="1" smtClean="0"/>
              <a:t>parallelization</a:t>
            </a:r>
            <a:r>
              <a:rPr lang="tr-TR" sz="1100" dirty="0" smtClean="0"/>
              <a:t>.</a:t>
            </a:r>
            <a:endParaRPr lang="tr-TR" sz="1100" dirty="0"/>
          </a:p>
        </p:txBody>
      </p:sp>
    </p:spTree>
    <p:extLst>
      <p:ext uri="{BB962C8B-B14F-4D97-AF65-F5344CB8AC3E}">
        <p14:creationId xmlns:p14="http://schemas.microsoft.com/office/powerpoint/2010/main" val="2799378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err="1"/>
              <a:t>Future</a:t>
            </a:r>
            <a:r>
              <a:rPr lang="tr-TR" dirty="0"/>
              <a:t> </a:t>
            </a:r>
            <a:r>
              <a:rPr lang="tr-TR" smtClean="0"/>
              <a:t>Work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AE881-8CFC-41F5-A13F-42B32217D93C}" type="datetime1">
              <a:rPr lang="tr-TR" smtClean="0"/>
              <a:t>11.09.2014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AC34F-C688-48E5-A520-F158F480DA19}" type="slidenum">
              <a:rPr lang="tr-TR" smtClean="0"/>
              <a:t>16</a:t>
            </a:fld>
            <a:endParaRPr lang="tr-TR"/>
          </a:p>
        </p:txBody>
      </p:sp>
      <p:sp>
        <p:nvSpPr>
          <p:cNvPr id="9" name="Metin kutusu 8"/>
          <p:cNvSpPr txBox="1"/>
          <p:nvPr/>
        </p:nvSpPr>
        <p:spPr>
          <a:xfrm>
            <a:off x="1115616" y="4359208"/>
            <a:ext cx="71287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100" dirty="0" err="1" smtClean="0"/>
              <a:t>Figure</a:t>
            </a:r>
            <a:r>
              <a:rPr lang="tr-TR" sz="1100" dirty="0" smtClean="0"/>
              <a:t> 12: </a:t>
            </a:r>
            <a:r>
              <a:rPr lang="tr-TR" sz="1100" dirty="0" err="1" smtClean="0"/>
              <a:t>The</a:t>
            </a:r>
            <a:r>
              <a:rPr lang="tr-TR" sz="1100" dirty="0" smtClean="0"/>
              <a:t> step of </a:t>
            </a:r>
            <a:r>
              <a:rPr lang="tr-TR" sz="1100" dirty="0" err="1" smtClean="0"/>
              <a:t>the</a:t>
            </a:r>
            <a:r>
              <a:rPr lang="tr-TR" sz="1100" dirty="0" smtClean="0"/>
              <a:t> </a:t>
            </a:r>
            <a:r>
              <a:rPr lang="tr-TR" sz="1100" dirty="0" err="1" smtClean="0"/>
              <a:t>Genetic</a:t>
            </a:r>
            <a:r>
              <a:rPr lang="tr-TR" sz="1100" dirty="0" smtClean="0"/>
              <a:t> </a:t>
            </a:r>
            <a:r>
              <a:rPr lang="tr-TR" sz="1100" dirty="0" err="1" smtClean="0"/>
              <a:t>Algorithm</a:t>
            </a:r>
            <a:r>
              <a:rPr lang="tr-TR" sz="1100" dirty="0" smtClean="0"/>
              <a:t> </a:t>
            </a:r>
            <a:r>
              <a:rPr lang="tr-TR" sz="1100" dirty="0" err="1" smtClean="0"/>
              <a:t>which</a:t>
            </a:r>
            <a:r>
              <a:rPr lang="tr-TR" sz="1100" dirty="0" smtClean="0"/>
              <a:t> can be </a:t>
            </a:r>
            <a:r>
              <a:rPr lang="tr-TR" sz="1100" dirty="0" err="1" smtClean="0"/>
              <a:t>executed</a:t>
            </a:r>
            <a:r>
              <a:rPr lang="tr-TR" sz="1100" dirty="0" smtClean="0"/>
              <a:t> </a:t>
            </a:r>
            <a:r>
              <a:rPr lang="tr-TR" sz="1100" dirty="0" err="1" smtClean="0"/>
              <a:t>concurrently</a:t>
            </a:r>
            <a:r>
              <a:rPr lang="tr-TR" sz="1100" dirty="0" smtClean="0"/>
              <a:t> </a:t>
            </a:r>
            <a:r>
              <a:rPr lang="tr-TR" sz="1100" dirty="0" err="1" smtClean="0"/>
              <a:t>via</a:t>
            </a:r>
            <a:r>
              <a:rPr lang="tr-TR" sz="1100" dirty="0" smtClean="0"/>
              <a:t> </a:t>
            </a:r>
            <a:r>
              <a:rPr lang="tr-TR" sz="1100" dirty="0" err="1" smtClean="0"/>
              <a:t>utilization</a:t>
            </a:r>
            <a:r>
              <a:rPr lang="tr-TR" sz="1100" dirty="0" smtClean="0"/>
              <a:t> of </a:t>
            </a:r>
            <a:r>
              <a:rPr lang="tr-TR" sz="1100" dirty="0" err="1" smtClean="0"/>
              <a:t>the</a:t>
            </a:r>
            <a:r>
              <a:rPr lang="tr-TR" sz="1100" dirty="0" smtClean="0"/>
              <a:t> </a:t>
            </a:r>
            <a:r>
              <a:rPr lang="tr-TR" sz="1100" dirty="0" err="1" smtClean="0"/>
              <a:t>stream</a:t>
            </a:r>
            <a:r>
              <a:rPr lang="tr-TR" sz="1100" dirty="0" smtClean="0"/>
              <a:t> </a:t>
            </a:r>
            <a:r>
              <a:rPr lang="tr-TR" sz="1100" dirty="0" err="1" smtClean="0"/>
              <a:t>mechanism</a:t>
            </a:r>
            <a:r>
              <a:rPr lang="tr-TR" sz="1100" dirty="0" smtClean="0"/>
              <a:t> in CUDA.</a:t>
            </a:r>
            <a:endParaRPr lang="tr-TR" sz="11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9" y="1484784"/>
            <a:ext cx="7056784" cy="2900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1043609" y="4797152"/>
            <a:ext cx="69847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aims</a:t>
            </a:r>
            <a:r>
              <a:rPr lang="tr-TR" dirty="0" smtClean="0"/>
              <a:t> as a </a:t>
            </a:r>
            <a:r>
              <a:rPr lang="tr-TR" dirty="0" err="1" smtClean="0"/>
              <a:t>future</a:t>
            </a:r>
            <a:r>
              <a:rPr lang="tr-TR" dirty="0"/>
              <a:t> </a:t>
            </a:r>
            <a:r>
              <a:rPr lang="tr-TR" dirty="0" err="1" smtClean="0"/>
              <a:t>work</a:t>
            </a:r>
            <a:endParaRPr lang="tr-TR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r-TR" dirty="0" err="1"/>
              <a:t>u</a:t>
            </a:r>
            <a:r>
              <a:rPr lang="tr-TR" dirty="0" err="1" smtClean="0"/>
              <a:t>tilization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stream</a:t>
            </a:r>
            <a:r>
              <a:rPr lang="tr-TR" dirty="0" smtClean="0"/>
              <a:t> </a:t>
            </a:r>
            <a:r>
              <a:rPr lang="tr-TR" dirty="0" err="1" smtClean="0"/>
              <a:t>mechanism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suitable</a:t>
            </a:r>
            <a:r>
              <a:rPr lang="tr-TR" dirty="0" smtClean="0"/>
              <a:t> </a:t>
            </a:r>
            <a:r>
              <a:rPr lang="tr-TR" dirty="0" err="1" smtClean="0"/>
              <a:t>piece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algorithm</a:t>
            </a:r>
            <a:r>
              <a:rPr lang="tr-TR" dirty="0" smtClean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r-TR" dirty="0" err="1" smtClean="0"/>
              <a:t>taking</a:t>
            </a:r>
            <a:r>
              <a:rPr lang="tr-TR" dirty="0" smtClean="0"/>
              <a:t> </a:t>
            </a:r>
            <a:r>
              <a:rPr lang="tr-TR" dirty="0" err="1" smtClean="0"/>
              <a:t>advantage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shared</a:t>
            </a:r>
            <a:r>
              <a:rPr lang="tr-TR" dirty="0" smtClean="0"/>
              <a:t> </a:t>
            </a:r>
            <a:r>
              <a:rPr lang="tr-TR" dirty="0" err="1" smtClean="0"/>
              <a:t>memory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GPGPU.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3712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err="1" smtClean="0"/>
              <a:t>Acknowledgement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T</a:t>
            </a:r>
            <a:r>
              <a:rPr lang="en-US" dirty="0" smtClean="0"/>
              <a:t>he </a:t>
            </a:r>
            <a:r>
              <a:rPr lang="en-US" dirty="0"/>
              <a:t>Turkish </a:t>
            </a:r>
            <a:r>
              <a:rPr lang="en-US" dirty="0" smtClean="0"/>
              <a:t>Ministry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Science, Industry and Technology (Industrial Thesis San-</a:t>
            </a:r>
            <a:r>
              <a:rPr lang="en-US" dirty="0" err="1"/>
              <a:t>Tez</a:t>
            </a:r>
            <a:r>
              <a:rPr lang="en-US" dirty="0"/>
              <a:t> </a:t>
            </a:r>
            <a:r>
              <a:rPr lang="en-US" dirty="0" err="1" smtClean="0"/>
              <a:t>Programme</a:t>
            </a:r>
            <a:r>
              <a:rPr lang="en-US" dirty="0" smtClean="0"/>
              <a:t> </a:t>
            </a:r>
            <a:r>
              <a:rPr lang="en-US" dirty="0"/>
              <a:t>and HAVELSAN; with Grant Nr. 01568.STZ.2012-2) </a:t>
            </a:r>
            <a:endParaRPr lang="tr-TR" dirty="0" smtClean="0"/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en-US" dirty="0" err="1" smtClean="0"/>
              <a:t>Scientic</a:t>
            </a:r>
            <a:r>
              <a:rPr lang="en-US" dirty="0" smtClean="0"/>
              <a:t> </a:t>
            </a:r>
            <a:r>
              <a:rPr lang="en-US" dirty="0"/>
              <a:t>and Technological Research Council of Turkey </a:t>
            </a:r>
            <a:r>
              <a:rPr lang="en-US" dirty="0" smtClean="0"/>
              <a:t>– TUBITAK</a:t>
            </a:r>
            <a:r>
              <a:rPr lang="tr-TR" dirty="0" smtClean="0"/>
              <a:t> </a:t>
            </a:r>
            <a:r>
              <a:rPr lang="en-US" dirty="0" smtClean="0"/>
              <a:t>(with </a:t>
            </a:r>
            <a:r>
              <a:rPr lang="en-US" dirty="0"/>
              <a:t>Grant Nr. </a:t>
            </a:r>
            <a:r>
              <a:rPr lang="en-US" dirty="0" smtClean="0"/>
              <a:t>112E168)</a:t>
            </a:r>
            <a:endParaRPr lang="tr-TR" dirty="0" smtClean="0"/>
          </a:p>
          <a:p>
            <a:r>
              <a:rPr lang="en-US" dirty="0" smtClean="0"/>
              <a:t>The authors</a:t>
            </a:r>
            <a:r>
              <a:rPr lang="tr-TR" dirty="0" smtClean="0"/>
              <a:t>;</a:t>
            </a:r>
          </a:p>
          <a:p>
            <a:pPr lvl="1"/>
            <a:r>
              <a:rPr lang="tr-TR" b="1" dirty="0" smtClean="0"/>
              <a:t>O</a:t>
            </a:r>
            <a:r>
              <a:rPr lang="tr-TR" b="1" dirty="0"/>
              <a:t>. Tolga </a:t>
            </a:r>
            <a:r>
              <a:rPr lang="tr-TR" b="1" dirty="0" err="1" smtClean="0"/>
              <a:t>Altinoz</a:t>
            </a:r>
            <a:r>
              <a:rPr lang="tr-TR" b="1" dirty="0"/>
              <a:t> </a:t>
            </a:r>
            <a:r>
              <a:rPr lang="tr-TR" dirty="0" smtClean="0"/>
              <a:t>(TED </a:t>
            </a:r>
            <a:r>
              <a:rPr lang="tr-TR" dirty="0" err="1" smtClean="0"/>
              <a:t>University</a:t>
            </a:r>
            <a:r>
              <a:rPr lang="tr-TR" dirty="0"/>
              <a:t> </a:t>
            </a:r>
            <a:r>
              <a:rPr lang="en-US" dirty="0" smtClean="0"/>
              <a:t>Department </a:t>
            </a:r>
            <a:r>
              <a:rPr lang="en-US" dirty="0"/>
              <a:t>of Electrical-Electronics Engineering, Ankara, </a:t>
            </a:r>
            <a:r>
              <a:rPr lang="en-US" dirty="0" smtClean="0"/>
              <a:t>Turkey</a:t>
            </a:r>
            <a:r>
              <a:rPr lang="tr-TR" dirty="0" smtClean="0"/>
              <a:t>, </a:t>
            </a:r>
            <a:r>
              <a:rPr lang="tr-TR" dirty="0" smtClean="0">
                <a:hlinkClick r:id="rId2"/>
              </a:rPr>
              <a:t>tolga.altinoz@tedu.edu.tr</a:t>
            </a:r>
            <a:r>
              <a:rPr lang="tr-TR" dirty="0" smtClean="0"/>
              <a:t>)</a:t>
            </a:r>
          </a:p>
          <a:p>
            <a:pPr lvl="1"/>
            <a:r>
              <a:rPr lang="tr-TR" b="1" dirty="0" smtClean="0"/>
              <a:t>S</a:t>
            </a:r>
            <a:r>
              <a:rPr lang="tr-TR" b="1" dirty="0"/>
              <a:t>. </a:t>
            </a:r>
            <a:r>
              <a:rPr lang="tr-TR" b="1" dirty="0" err="1"/>
              <a:t>Uckun</a:t>
            </a:r>
            <a:r>
              <a:rPr lang="tr-TR" b="1" dirty="0"/>
              <a:t> </a:t>
            </a:r>
            <a:r>
              <a:rPr lang="tr-TR" b="1" dirty="0" smtClean="0"/>
              <a:t>Emel </a:t>
            </a:r>
            <a:r>
              <a:rPr lang="tr-TR" dirty="0" smtClean="0"/>
              <a:t>(HAVELSAN </a:t>
            </a:r>
            <a:r>
              <a:rPr lang="tr-TR" dirty="0"/>
              <a:t>A.S., Ankara, </a:t>
            </a:r>
            <a:r>
              <a:rPr lang="tr-TR" dirty="0" err="1" smtClean="0"/>
              <a:t>Turkey</a:t>
            </a:r>
            <a:r>
              <a:rPr lang="tr-TR" dirty="0" smtClean="0"/>
              <a:t>, </a:t>
            </a:r>
            <a:r>
              <a:rPr lang="tr-TR" dirty="0" smtClean="0">
                <a:hlinkClick r:id="rId3"/>
              </a:rPr>
              <a:t>semel@havelsan.com.tr</a:t>
            </a:r>
            <a:r>
              <a:rPr lang="tr-TR" dirty="0" smtClean="0"/>
              <a:t>)</a:t>
            </a:r>
          </a:p>
          <a:p>
            <a:pPr lvl="1"/>
            <a:r>
              <a:rPr lang="tr-TR" b="1" dirty="0" smtClean="0"/>
              <a:t>A</a:t>
            </a:r>
            <a:r>
              <a:rPr lang="tr-TR" b="1" dirty="0"/>
              <a:t>. Egemen </a:t>
            </a:r>
            <a:r>
              <a:rPr lang="tr-TR" b="1" dirty="0" err="1" smtClean="0"/>
              <a:t>Yilmaz</a:t>
            </a:r>
            <a:r>
              <a:rPr lang="tr-TR" b="1" dirty="0"/>
              <a:t> </a:t>
            </a:r>
            <a:r>
              <a:rPr lang="tr-TR" dirty="0" smtClean="0"/>
              <a:t>(Ankara </a:t>
            </a:r>
            <a:r>
              <a:rPr lang="tr-TR" dirty="0" err="1" smtClean="0"/>
              <a:t>University</a:t>
            </a:r>
            <a:r>
              <a:rPr lang="tr-TR" dirty="0"/>
              <a:t> </a:t>
            </a:r>
            <a:r>
              <a:rPr lang="en-US" dirty="0" smtClean="0"/>
              <a:t>Department of Electrical-Electronics </a:t>
            </a:r>
            <a:r>
              <a:rPr lang="en-US" dirty="0"/>
              <a:t>Engineering, Ankara, </a:t>
            </a:r>
            <a:r>
              <a:rPr lang="en-US" dirty="0" smtClean="0"/>
              <a:t>Turkey</a:t>
            </a:r>
            <a:r>
              <a:rPr lang="tr-TR" dirty="0" smtClean="0"/>
              <a:t>, </a:t>
            </a:r>
            <a:r>
              <a:rPr lang="tr-TR" dirty="0" smtClean="0">
                <a:hlinkClick r:id="rId4"/>
              </a:rPr>
              <a:t>aeyilmaz@eng.ankara.edu.tr</a:t>
            </a:r>
            <a:r>
              <a:rPr lang="tr-TR" dirty="0" smtClean="0"/>
              <a:t>)</a:t>
            </a:r>
          </a:p>
          <a:p>
            <a:pPr lvl="1"/>
            <a:r>
              <a:rPr lang="tr-TR" b="1" dirty="0" smtClean="0"/>
              <a:t>Murat Efe </a:t>
            </a:r>
            <a:r>
              <a:rPr lang="tr-TR" dirty="0" smtClean="0"/>
              <a:t>(Ankara </a:t>
            </a:r>
            <a:r>
              <a:rPr lang="tr-TR" dirty="0" err="1" smtClean="0"/>
              <a:t>University</a:t>
            </a:r>
            <a:r>
              <a:rPr lang="tr-TR" dirty="0"/>
              <a:t> </a:t>
            </a:r>
            <a:r>
              <a:rPr lang="en-US" dirty="0" smtClean="0"/>
              <a:t>Department </a:t>
            </a:r>
            <a:r>
              <a:rPr lang="en-US" dirty="0"/>
              <a:t>of Electrical-Electronics Engineering, Ankara, </a:t>
            </a:r>
            <a:r>
              <a:rPr lang="en-US" dirty="0" smtClean="0"/>
              <a:t>Turkey</a:t>
            </a:r>
            <a:r>
              <a:rPr lang="tr-TR" dirty="0" smtClean="0"/>
              <a:t>, </a:t>
            </a:r>
            <a:r>
              <a:rPr lang="tr-TR" dirty="0" smtClean="0">
                <a:hlinkClick r:id="rId5"/>
              </a:rPr>
              <a:t>efe@eng.ankara.edu.tr</a:t>
            </a:r>
            <a:r>
              <a:rPr lang="tr-TR" dirty="0" smtClean="0"/>
              <a:t>)</a:t>
            </a:r>
          </a:p>
          <a:p>
            <a:pPr lvl="1"/>
            <a:r>
              <a:rPr lang="tr-TR" b="1" dirty="0" smtClean="0"/>
              <a:t>Tayfur </a:t>
            </a:r>
            <a:r>
              <a:rPr lang="tr-TR" b="1" dirty="0" err="1" smtClean="0"/>
              <a:t>Yaylagul</a:t>
            </a:r>
            <a:r>
              <a:rPr lang="tr-TR" b="1" dirty="0"/>
              <a:t> </a:t>
            </a:r>
            <a:r>
              <a:rPr lang="tr-TR" dirty="0" smtClean="0"/>
              <a:t>(HAVELSAN </a:t>
            </a:r>
            <a:r>
              <a:rPr lang="tr-TR" dirty="0"/>
              <a:t>A.S., Ankara, </a:t>
            </a:r>
            <a:r>
              <a:rPr lang="tr-TR" dirty="0" err="1" smtClean="0"/>
              <a:t>Turkey</a:t>
            </a:r>
            <a:r>
              <a:rPr lang="tr-TR" dirty="0" smtClean="0"/>
              <a:t>, tyaylagul@havelsan.com.tr)</a:t>
            </a:r>
          </a:p>
          <a:p>
            <a:pPr lvl="1"/>
            <a:endParaRPr lang="tr-TR" dirty="0" smtClean="0"/>
          </a:p>
          <a:p>
            <a:pPr lvl="1"/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C8CD-2D69-481C-BDC5-23EBB85AB4D4}" type="datetime1">
              <a:rPr lang="tr-TR" smtClean="0"/>
              <a:t>11.09.2014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AC34F-C688-48E5-A520-F158F480DA19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102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err="1" smtClean="0"/>
              <a:t>References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en-US" dirty="0" smtClean="0"/>
              <a:t>R</a:t>
            </a:r>
            <a:r>
              <a:rPr lang="en-US" dirty="0"/>
              <a:t>. </a:t>
            </a:r>
            <a:r>
              <a:rPr lang="en-US" dirty="0" err="1"/>
              <a:t>Marler</a:t>
            </a:r>
            <a:r>
              <a:rPr lang="en-US" dirty="0"/>
              <a:t>, and S. Arora. Transformation methods for </a:t>
            </a:r>
            <a:r>
              <a:rPr lang="en-US" dirty="0" err="1"/>
              <a:t>multiobjective</a:t>
            </a:r>
            <a:r>
              <a:rPr lang="en-US" dirty="0"/>
              <a:t> </a:t>
            </a:r>
            <a:r>
              <a:rPr lang="en-US" dirty="0" smtClean="0"/>
              <a:t>optimization.</a:t>
            </a:r>
            <a:r>
              <a:rPr lang="tr-TR" dirty="0" err="1" smtClean="0"/>
              <a:t>Engineering</a:t>
            </a:r>
            <a:r>
              <a:rPr lang="tr-TR" dirty="0" smtClean="0"/>
              <a:t> </a:t>
            </a:r>
            <a:r>
              <a:rPr lang="tr-TR" dirty="0" err="1"/>
              <a:t>Optimization</a:t>
            </a:r>
            <a:r>
              <a:rPr lang="tr-TR" dirty="0"/>
              <a:t>, 37:551{569, 2009.</a:t>
            </a:r>
          </a:p>
          <a:p>
            <a:pPr algn="just"/>
            <a:r>
              <a:rPr lang="en-US" dirty="0" smtClean="0"/>
              <a:t> </a:t>
            </a:r>
            <a:r>
              <a:rPr lang="en-US" dirty="0"/>
              <a:t>R. </a:t>
            </a:r>
            <a:r>
              <a:rPr lang="en-US" dirty="0" err="1"/>
              <a:t>Marler</a:t>
            </a:r>
            <a:r>
              <a:rPr lang="en-US" dirty="0"/>
              <a:t>, and S. Arora. The weighted sum method for multi-objective </a:t>
            </a:r>
            <a:r>
              <a:rPr lang="en-US" dirty="0" smtClean="0"/>
              <a:t>optimization</a:t>
            </a:r>
            <a:r>
              <a:rPr lang="en-US" dirty="0"/>
              <a:t>: new insights. Structure Optimization, 41:853{862, 2010</a:t>
            </a:r>
            <a:r>
              <a:rPr lang="en-US" dirty="0" smtClean="0"/>
              <a:t>.</a:t>
            </a:r>
            <a:endParaRPr lang="tr-TR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S. </a:t>
            </a:r>
            <a:r>
              <a:rPr lang="en-US" dirty="0" err="1"/>
              <a:t>Saramago</a:t>
            </a:r>
            <a:r>
              <a:rPr lang="en-US" dirty="0"/>
              <a:t>, and V. </a:t>
            </a:r>
            <a:r>
              <a:rPr lang="en-US" dirty="0" err="1"/>
              <a:t>Stefen</a:t>
            </a:r>
            <a:r>
              <a:rPr lang="en-US" dirty="0"/>
              <a:t>. Optimization of trajectory planning of robot </a:t>
            </a:r>
            <a:r>
              <a:rPr lang="en-US" dirty="0" smtClean="0"/>
              <a:t>manipulators </a:t>
            </a:r>
            <a:r>
              <a:rPr lang="en-US" dirty="0"/>
              <a:t>taking into account the dynamic of the system. Mechanical </a:t>
            </a:r>
            <a:r>
              <a:rPr lang="en-US" dirty="0" smtClean="0"/>
              <a:t>Theory,</a:t>
            </a:r>
            <a:r>
              <a:rPr lang="tr-TR" dirty="0" smtClean="0"/>
              <a:t> 33:883{894</a:t>
            </a:r>
            <a:r>
              <a:rPr lang="tr-TR" dirty="0"/>
              <a:t>, 1998.</a:t>
            </a:r>
          </a:p>
          <a:p>
            <a:pPr algn="just"/>
            <a:r>
              <a:rPr lang="en-US" dirty="0" smtClean="0"/>
              <a:t>J</a:t>
            </a:r>
            <a:r>
              <a:rPr lang="en-US" dirty="0"/>
              <a:t>. </a:t>
            </a:r>
            <a:r>
              <a:rPr lang="en-US" dirty="0" err="1"/>
              <a:t>Keski</a:t>
            </a:r>
            <a:r>
              <a:rPr lang="en-US" dirty="0"/>
              <a:t>, and R. </a:t>
            </a:r>
            <a:r>
              <a:rPr lang="en-US" dirty="0" err="1"/>
              <a:t>Silvenneinen</a:t>
            </a:r>
            <a:r>
              <a:rPr lang="en-US" dirty="0"/>
              <a:t>. Norm methods and partial weighting in </a:t>
            </a:r>
            <a:r>
              <a:rPr lang="en-US" dirty="0" err="1" smtClean="0"/>
              <a:t>multicriteria</a:t>
            </a:r>
            <a:r>
              <a:rPr lang="en-US" dirty="0" smtClean="0"/>
              <a:t> </a:t>
            </a:r>
            <a:r>
              <a:rPr lang="en-US" dirty="0"/>
              <a:t>optimization of structures. International Journal of Numerical </a:t>
            </a:r>
            <a:r>
              <a:rPr lang="en-US" dirty="0" smtClean="0"/>
              <a:t>Methods,</a:t>
            </a:r>
            <a:r>
              <a:rPr lang="tr-TR" dirty="0" smtClean="0"/>
              <a:t> 24:1101{1121</a:t>
            </a:r>
            <a:r>
              <a:rPr lang="tr-TR" dirty="0"/>
              <a:t>, 1981</a:t>
            </a:r>
            <a:r>
              <a:rPr lang="tr-TR" dirty="0" smtClean="0"/>
              <a:t>.</a:t>
            </a:r>
          </a:p>
          <a:p>
            <a:pPr algn="just"/>
            <a:r>
              <a:rPr lang="en-US" dirty="0" smtClean="0"/>
              <a:t> </a:t>
            </a:r>
            <a:r>
              <a:rPr lang="en-US" dirty="0"/>
              <a:t>H. </a:t>
            </a:r>
            <a:r>
              <a:rPr lang="en-US" dirty="0" err="1"/>
              <a:t>Trautmann</a:t>
            </a:r>
            <a:r>
              <a:rPr lang="en-US" dirty="0"/>
              <a:t>, and J. </a:t>
            </a:r>
            <a:r>
              <a:rPr lang="en-US" dirty="0" err="1"/>
              <a:t>Mehmen</a:t>
            </a:r>
            <a:r>
              <a:rPr lang="en-US" dirty="0"/>
              <a:t>. Preference-based </a:t>
            </a:r>
            <a:r>
              <a:rPr lang="en-US" dirty="0" err="1"/>
              <a:t>pareto</a:t>
            </a:r>
            <a:r>
              <a:rPr lang="en-US" dirty="0"/>
              <a:t> optimization in </a:t>
            </a:r>
            <a:r>
              <a:rPr lang="en-US" dirty="0" smtClean="0"/>
              <a:t>certain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noisy environments. Engineering Optimization, 41:23{38, 2009</a:t>
            </a:r>
            <a:r>
              <a:rPr lang="en-US" dirty="0" smtClean="0"/>
              <a:t>.</a:t>
            </a:r>
            <a:endParaRPr lang="tr-TR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N. Srinivas, and K. Deb. Multi-Objective function optimization using </a:t>
            </a:r>
            <a:r>
              <a:rPr lang="en-US" dirty="0" smtClean="0"/>
              <a:t>non-dominated </a:t>
            </a:r>
            <a:r>
              <a:rPr lang="en-US" dirty="0"/>
              <a:t>sorting genetic algorithms. Evolutionary Computation, </a:t>
            </a:r>
            <a:r>
              <a:rPr lang="en-US" dirty="0" smtClean="0"/>
              <a:t>2:221-248,</a:t>
            </a:r>
            <a:r>
              <a:rPr lang="tr-TR" dirty="0" smtClean="0"/>
              <a:t> 1995</a:t>
            </a:r>
            <a:r>
              <a:rPr lang="tr-TR" dirty="0"/>
              <a:t>.</a:t>
            </a:r>
          </a:p>
          <a:p>
            <a:pPr algn="just"/>
            <a:r>
              <a:rPr lang="en-US" dirty="0" smtClean="0"/>
              <a:t> </a:t>
            </a:r>
            <a:r>
              <a:rPr lang="en-US" dirty="0"/>
              <a:t>K. Deb, A. </a:t>
            </a:r>
            <a:r>
              <a:rPr lang="en-US" dirty="0" err="1"/>
              <a:t>Pratap</a:t>
            </a:r>
            <a:r>
              <a:rPr lang="en-US" dirty="0"/>
              <a:t>, S. Agarwal, and T. </a:t>
            </a:r>
            <a:r>
              <a:rPr lang="en-US" dirty="0" err="1"/>
              <a:t>Meyarivan</a:t>
            </a:r>
            <a:r>
              <a:rPr lang="en-US" dirty="0"/>
              <a:t>. A fast and elitist </a:t>
            </a:r>
            <a:r>
              <a:rPr lang="en-US" dirty="0" err="1" smtClean="0"/>
              <a:t>multiobjective</a:t>
            </a:r>
            <a:r>
              <a:rPr lang="tr-TR" dirty="0"/>
              <a:t> </a:t>
            </a:r>
            <a:r>
              <a:rPr lang="tr-TR" dirty="0" err="1" smtClean="0"/>
              <a:t>genetic</a:t>
            </a:r>
            <a:r>
              <a:rPr lang="tr-TR" dirty="0" smtClean="0"/>
              <a:t> </a:t>
            </a:r>
            <a:r>
              <a:rPr lang="tr-TR" dirty="0" err="1"/>
              <a:t>algorithm</a:t>
            </a:r>
            <a:r>
              <a:rPr lang="tr-TR" dirty="0"/>
              <a:t>: NSGA-II. IEEE Trans </a:t>
            </a:r>
            <a:r>
              <a:rPr lang="tr-TR" dirty="0" err="1"/>
              <a:t>Evol</a:t>
            </a:r>
            <a:r>
              <a:rPr lang="tr-TR" dirty="0"/>
              <a:t> </a:t>
            </a:r>
            <a:r>
              <a:rPr lang="tr-TR" dirty="0" err="1"/>
              <a:t>Comput</a:t>
            </a:r>
            <a:r>
              <a:rPr lang="tr-TR" dirty="0"/>
              <a:t>., 2:182-197, 2002.</a:t>
            </a:r>
          </a:p>
          <a:p>
            <a:pPr algn="just"/>
            <a:r>
              <a:rPr lang="en-US" dirty="0" smtClean="0"/>
              <a:t>JD</a:t>
            </a:r>
            <a:r>
              <a:rPr lang="en-US" dirty="0"/>
              <a:t>. </a:t>
            </a:r>
            <a:r>
              <a:rPr lang="en-US" dirty="0" err="1"/>
              <a:t>Schaer</a:t>
            </a:r>
            <a:r>
              <a:rPr lang="en-US" dirty="0"/>
              <a:t>. Multiple objective optimization with vector evaluated genetic </a:t>
            </a:r>
            <a:r>
              <a:rPr lang="en-US" dirty="0" smtClean="0"/>
              <a:t>algorithms</a:t>
            </a:r>
            <a:r>
              <a:rPr lang="en-US" dirty="0"/>
              <a:t>. In Proceedings of the international conference on genetic algorithm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their</a:t>
            </a:r>
            <a:r>
              <a:rPr lang="tr-TR" dirty="0" smtClean="0"/>
              <a:t> </a:t>
            </a:r>
            <a:r>
              <a:rPr lang="tr-TR" dirty="0" err="1"/>
              <a:t>applications</a:t>
            </a:r>
            <a:r>
              <a:rPr lang="tr-TR" dirty="0"/>
              <a:t>, 1985.</a:t>
            </a:r>
          </a:p>
          <a:p>
            <a:pPr algn="just"/>
            <a:r>
              <a:rPr lang="en-US" dirty="0" smtClean="0"/>
              <a:t> </a:t>
            </a:r>
            <a:r>
              <a:rPr lang="en-US" dirty="0"/>
              <a:t>RS. </a:t>
            </a:r>
            <a:r>
              <a:rPr lang="en-US" dirty="0" err="1"/>
              <a:t>Burachik</a:t>
            </a:r>
            <a:r>
              <a:rPr lang="en-US" dirty="0"/>
              <a:t>, CY. Kaya, and MM. Rizvi. A new </a:t>
            </a:r>
            <a:r>
              <a:rPr lang="en-US" dirty="0" err="1"/>
              <a:t>scalarization</a:t>
            </a:r>
            <a:r>
              <a:rPr lang="en-US" dirty="0"/>
              <a:t> technique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approximate </a:t>
            </a:r>
            <a:r>
              <a:rPr lang="en-US" dirty="0"/>
              <a:t>Pareto fronts of problems with disconnected feasible sets. </a:t>
            </a:r>
            <a:r>
              <a:rPr lang="en-US" dirty="0" smtClean="0"/>
              <a:t>Journal </a:t>
            </a:r>
            <a:r>
              <a:rPr lang="en-US" dirty="0"/>
              <a:t>of Optimization Theory and Applications, appeared online, June 2013, </a:t>
            </a:r>
            <a:r>
              <a:rPr lang="en-US" dirty="0" smtClean="0"/>
              <a:t>DOI</a:t>
            </a:r>
            <a:r>
              <a:rPr lang="tr-TR" dirty="0" smtClean="0"/>
              <a:t> 10.1007/s10957-013-0346-0</a:t>
            </a:r>
            <a:r>
              <a:rPr lang="tr-TR" dirty="0"/>
              <a:t>.</a:t>
            </a:r>
          </a:p>
          <a:p>
            <a:pPr algn="just"/>
            <a:r>
              <a:rPr lang="en-US" dirty="0" smtClean="0"/>
              <a:t> </a:t>
            </a:r>
            <a:r>
              <a:rPr lang="en-US" dirty="0"/>
              <a:t>OT. </a:t>
            </a:r>
            <a:r>
              <a:rPr lang="en-US" dirty="0" err="1"/>
              <a:t>Altinoz</a:t>
            </a:r>
            <a:r>
              <a:rPr lang="en-US" dirty="0"/>
              <a:t>, AE. Yilmaz and G. </a:t>
            </a:r>
            <a:r>
              <a:rPr lang="en-US" dirty="0" err="1"/>
              <a:t>Ciuprina</a:t>
            </a:r>
            <a:r>
              <a:rPr lang="en-US" dirty="0"/>
              <a:t>. A </a:t>
            </a:r>
            <a:r>
              <a:rPr lang="en-US" dirty="0" err="1"/>
              <a:t>Multiobjective</a:t>
            </a:r>
            <a:r>
              <a:rPr lang="en-US" dirty="0"/>
              <a:t> Optimization </a:t>
            </a:r>
            <a:r>
              <a:rPr lang="en-US" dirty="0" smtClean="0"/>
              <a:t>Approach </a:t>
            </a:r>
            <a:r>
              <a:rPr lang="en-US" dirty="0"/>
              <a:t>via Systematical </a:t>
            </a:r>
            <a:r>
              <a:rPr lang="en-US" dirty="0" err="1"/>
              <a:t>Modication</a:t>
            </a:r>
            <a:r>
              <a:rPr lang="en-US" dirty="0"/>
              <a:t> of the Desirability Function Shapes. In </a:t>
            </a:r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tr-TR" dirty="0" smtClean="0"/>
              <a:t> </a:t>
            </a:r>
            <a:r>
              <a:rPr lang="en-US" dirty="0" smtClean="0"/>
              <a:t>International </a:t>
            </a:r>
            <a:r>
              <a:rPr lang="en-US" dirty="0"/>
              <a:t>Symposium on Advanced Topics in Electrical Engineering, </a:t>
            </a:r>
            <a:r>
              <a:rPr lang="en-US" dirty="0" smtClean="0"/>
              <a:t>pages</a:t>
            </a:r>
            <a:r>
              <a:rPr lang="tr-TR" dirty="0" smtClean="0"/>
              <a:t> 23{25</a:t>
            </a:r>
            <a:r>
              <a:rPr lang="tr-TR" dirty="0"/>
              <a:t>, </a:t>
            </a:r>
            <a:r>
              <a:rPr lang="tr-TR" dirty="0" err="1"/>
              <a:t>Bucharest</a:t>
            </a:r>
            <a:r>
              <a:rPr lang="tr-TR" dirty="0"/>
              <a:t>, </a:t>
            </a:r>
            <a:r>
              <a:rPr lang="tr-TR" dirty="0" err="1"/>
              <a:t>Romania</a:t>
            </a:r>
            <a:r>
              <a:rPr lang="tr-TR" dirty="0"/>
              <a:t>, 2013.</a:t>
            </a:r>
          </a:p>
          <a:p>
            <a:pPr algn="just"/>
            <a:r>
              <a:rPr lang="en-US" dirty="0" smtClean="0"/>
              <a:t>G</a:t>
            </a:r>
            <a:r>
              <a:rPr lang="en-US" dirty="0"/>
              <a:t>. Derringer, and R. </a:t>
            </a:r>
            <a:r>
              <a:rPr lang="en-US" dirty="0" err="1"/>
              <a:t>Suich</a:t>
            </a:r>
            <a:r>
              <a:rPr lang="en-US" dirty="0"/>
              <a:t>. Simultaneous optimization of several response </a:t>
            </a:r>
            <a:r>
              <a:rPr lang="en-US" dirty="0" smtClean="0"/>
              <a:t>variables</a:t>
            </a:r>
            <a:r>
              <a:rPr lang="en-US" dirty="0"/>
              <a:t>. Journal of Quality Technology, 12:214{219, 1980.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6E002-6A5F-458B-AD87-FC481F4713F1}" type="datetime1">
              <a:rPr lang="tr-TR" smtClean="0"/>
              <a:t>11.09.2014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AC34F-C688-48E5-A520-F158F480DA19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00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2924944"/>
            <a:ext cx="5349280" cy="864096"/>
          </a:xfrm>
        </p:spPr>
        <p:txBody>
          <a:bodyPr>
            <a:normAutofit/>
          </a:bodyPr>
          <a:lstStyle/>
          <a:p>
            <a:r>
              <a:rPr lang="tr-TR" dirty="0" smtClean="0"/>
              <a:t>Thank You for Listening 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B089E-616A-4ADC-9F54-87EF2CBFB8AE}" type="datetime1">
              <a:rPr lang="tr-TR" smtClean="0"/>
              <a:t>11.09.2014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AC34F-C688-48E5-A520-F158F480DA19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604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 smtClean="0"/>
              <a:t>Outline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</a:p>
          <a:p>
            <a:r>
              <a:rPr lang="en-US" dirty="0" smtClean="0"/>
              <a:t>The Main Idea Beneath the Scalarization and Weighted Sum Approach </a:t>
            </a:r>
          </a:p>
          <a:p>
            <a:r>
              <a:rPr lang="en-US" dirty="0" smtClean="0"/>
              <a:t>Desirability Function- Based Scalarization</a:t>
            </a:r>
          </a:p>
          <a:p>
            <a:r>
              <a:rPr lang="en-US" dirty="0" smtClean="0"/>
              <a:t>Parallel CUDA Implementation of the Desirability Function- Based Scalarization</a:t>
            </a:r>
          </a:p>
          <a:p>
            <a:r>
              <a:rPr lang="en-US" dirty="0" smtClean="0"/>
              <a:t>Lessons Learned</a:t>
            </a:r>
          </a:p>
          <a:p>
            <a:r>
              <a:rPr lang="en-US" dirty="0" smtClean="0"/>
              <a:t>Future Work</a:t>
            </a:r>
          </a:p>
          <a:p>
            <a:r>
              <a:rPr lang="en-US" dirty="0" smtClean="0"/>
              <a:t>Acknowledgement</a:t>
            </a:r>
          </a:p>
          <a:p>
            <a:r>
              <a:rPr lang="en-US" dirty="0" smtClean="0"/>
              <a:t>References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0E83-ED37-4E5E-A8D0-BC218008C35F}" type="datetime1">
              <a:rPr lang="tr-TR" smtClean="0"/>
              <a:t>11.09.2014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AC34F-C688-48E5-A520-F158F480DA19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7340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 smtClean="0"/>
              <a:t>Motivation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tr-TR" dirty="0" smtClean="0"/>
          </a:p>
          <a:p>
            <a:pPr algn="just"/>
            <a:r>
              <a:rPr lang="en-US" dirty="0" smtClean="0"/>
              <a:t>To demonstrate</a:t>
            </a:r>
            <a:r>
              <a:rPr lang="tr-TR" dirty="0"/>
              <a:t>,</a:t>
            </a:r>
            <a:endParaRPr lang="en-US" dirty="0" smtClean="0"/>
          </a:p>
          <a:p>
            <a:pPr lvl="1" algn="just"/>
            <a:r>
              <a:rPr lang="en-US" dirty="0" err="1" smtClean="0"/>
              <a:t>scalarization</a:t>
            </a:r>
            <a:r>
              <a:rPr lang="en-US" dirty="0" smtClean="0"/>
              <a:t> techniques used </a:t>
            </a:r>
            <a:r>
              <a:rPr lang="en-US" smtClean="0"/>
              <a:t>in </a:t>
            </a:r>
            <a:r>
              <a:rPr lang="en-US" smtClean="0"/>
              <a:t>multi-objective </a:t>
            </a:r>
            <a:r>
              <a:rPr lang="en-US" dirty="0" smtClean="0"/>
              <a:t>optimization problems can be parallelized by using</a:t>
            </a:r>
            <a:endParaRPr lang="tr-TR" dirty="0" smtClean="0"/>
          </a:p>
          <a:p>
            <a:pPr lvl="2" algn="just"/>
            <a:r>
              <a:rPr lang="en-US" dirty="0" smtClean="0"/>
              <a:t>GPGPU </a:t>
            </a:r>
            <a:r>
              <a:rPr lang="en-US" dirty="0"/>
              <a:t>(General Purpose Computing on Graphical Processing Unit</a:t>
            </a:r>
            <a:r>
              <a:rPr lang="en-US" dirty="0" smtClean="0"/>
              <a:t>)</a:t>
            </a:r>
            <a:endParaRPr lang="tr-TR" dirty="0" smtClean="0"/>
          </a:p>
          <a:p>
            <a:pPr lvl="2" algn="just"/>
            <a:r>
              <a:rPr lang="en-US" dirty="0"/>
              <a:t>CUDA (Compute Unified Device Architecture</a:t>
            </a:r>
            <a:r>
              <a:rPr lang="en-US" dirty="0" smtClean="0"/>
              <a:t>)</a:t>
            </a:r>
            <a:endParaRPr lang="tr-TR" dirty="0" smtClean="0"/>
          </a:p>
          <a:p>
            <a:pPr lvl="1" algn="just"/>
            <a:r>
              <a:rPr lang="en-US" dirty="0"/>
              <a:t>solving multi-objective problems via the parallel CUDA implementation is much faster than sequential JAVA </a:t>
            </a:r>
            <a:r>
              <a:rPr lang="en-US" dirty="0" smtClean="0"/>
              <a:t>implementation</a:t>
            </a:r>
            <a:r>
              <a:rPr lang="tr-TR" dirty="0" smtClean="0"/>
              <a:t>.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D1E26-18CD-425A-BD77-1EB3D4D213E8}" type="datetime1">
              <a:rPr lang="tr-TR" smtClean="0"/>
              <a:t>11.09.2014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AC34F-C688-48E5-A520-F158F480DA19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7895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3200" dirty="0" err="1"/>
              <a:t>The</a:t>
            </a:r>
            <a:r>
              <a:rPr lang="tr-TR" sz="3200" dirty="0"/>
              <a:t> Main </a:t>
            </a:r>
            <a:r>
              <a:rPr lang="tr-TR" sz="3200" dirty="0" err="1"/>
              <a:t>Idea</a:t>
            </a:r>
            <a:r>
              <a:rPr lang="tr-TR" sz="3200" dirty="0"/>
              <a:t> </a:t>
            </a:r>
            <a:r>
              <a:rPr lang="tr-TR" sz="3200" dirty="0" err="1"/>
              <a:t>Beneath</a:t>
            </a:r>
            <a:r>
              <a:rPr lang="tr-TR" sz="3200" dirty="0"/>
              <a:t> </a:t>
            </a:r>
            <a:r>
              <a:rPr lang="tr-TR" sz="3200" dirty="0" err="1"/>
              <a:t>the</a:t>
            </a:r>
            <a:r>
              <a:rPr lang="tr-TR" sz="3200" dirty="0"/>
              <a:t> </a:t>
            </a:r>
            <a:r>
              <a:rPr lang="tr-TR" sz="3200" dirty="0" err="1"/>
              <a:t>Scalarization</a:t>
            </a:r>
            <a:r>
              <a:rPr lang="tr-TR" sz="3200" dirty="0"/>
              <a:t> </a:t>
            </a:r>
            <a:r>
              <a:rPr lang="tr-TR" sz="3200" dirty="0" err="1"/>
              <a:t>and</a:t>
            </a:r>
            <a:r>
              <a:rPr lang="tr-TR" sz="3200" dirty="0"/>
              <a:t> </a:t>
            </a:r>
            <a:r>
              <a:rPr lang="tr-TR" sz="3200" dirty="0" err="1"/>
              <a:t>Weighted</a:t>
            </a:r>
            <a:r>
              <a:rPr lang="tr-TR" sz="3200" dirty="0"/>
              <a:t> </a:t>
            </a:r>
            <a:r>
              <a:rPr lang="tr-TR" sz="3200" dirty="0" err="1"/>
              <a:t>Sum</a:t>
            </a:r>
            <a:r>
              <a:rPr lang="tr-TR" sz="3200" dirty="0"/>
              <a:t> </a:t>
            </a:r>
            <a:r>
              <a:rPr lang="tr-TR" sz="3200" dirty="0" err="1" smtClean="0"/>
              <a:t>Approach</a:t>
            </a:r>
            <a:r>
              <a:rPr lang="tr-TR" sz="3200" dirty="0" smtClean="0"/>
              <a:t> (I)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Multi-</a:t>
            </a:r>
            <a:r>
              <a:rPr lang="tr-TR" dirty="0" err="1" smtClean="0"/>
              <a:t>objective</a:t>
            </a:r>
            <a:r>
              <a:rPr lang="tr-TR" dirty="0" smtClean="0"/>
              <a:t> (MO) </a:t>
            </a:r>
            <a:r>
              <a:rPr lang="tr-TR" dirty="0" err="1" smtClean="0"/>
              <a:t>optimization</a:t>
            </a:r>
            <a:r>
              <a:rPr lang="tr-TR" dirty="0" smtClean="0"/>
              <a:t> problem</a:t>
            </a:r>
          </a:p>
          <a:p>
            <a:pPr lvl="1"/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determine</a:t>
            </a:r>
            <a:r>
              <a:rPr lang="en-US" dirty="0"/>
              <a:t> the best possible solution set with respect to multiple </a:t>
            </a:r>
            <a:r>
              <a:rPr lang="en-US" dirty="0" smtClean="0"/>
              <a:t>objectives</a:t>
            </a:r>
            <a:r>
              <a:rPr lang="tr-TR" dirty="0" smtClean="0"/>
              <a:t>.</a:t>
            </a:r>
          </a:p>
          <a:p>
            <a:pPr lvl="1"/>
            <a:r>
              <a:rPr lang="tr-TR" dirty="0" err="1" smtClean="0"/>
              <a:t>contains</a:t>
            </a:r>
            <a:r>
              <a:rPr lang="tr-TR" dirty="0" smtClean="0"/>
              <a:t> </a:t>
            </a:r>
            <a:r>
              <a:rPr lang="tr-TR" dirty="0" err="1" smtClean="0"/>
              <a:t>trade-off</a:t>
            </a:r>
            <a:r>
              <a:rPr lang="tr-TR" dirty="0" smtClean="0"/>
              <a:t> </a:t>
            </a:r>
            <a:r>
              <a:rPr lang="tr-TR" dirty="0" err="1" smtClean="0"/>
              <a:t>solutions</a:t>
            </a:r>
            <a:r>
              <a:rPr lang="tr-TR" dirty="0" smtClean="0"/>
              <a:t>.</a:t>
            </a:r>
          </a:p>
          <a:p>
            <a:pPr marL="182880" lvl="1"/>
            <a:r>
              <a:rPr lang="tr-TR" sz="2400" dirty="0" err="1" smtClean="0"/>
              <a:t>Scalarization</a:t>
            </a:r>
            <a:r>
              <a:rPr lang="tr-TR" sz="2400" dirty="0" smtClean="0"/>
              <a:t> (</a:t>
            </a:r>
            <a:r>
              <a:rPr lang="tr-TR" sz="2400" dirty="0" err="1" smtClean="0"/>
              <a:t>aggregation</a:t>
            </a:r>
            <a:r>
              <a:rPr lang="tr-TR" sz="2400" dirty="0" smtClean="0"/>
              <a:t>) </a:t>
            </a:r>
            <a:r>
              <a:rPr lang="tr-TR" sz="2400" dirty="0" err="1" smtClean="0"/>
              <a:t>technique</a:t>
            </a:r>
            <a:endParaRPr lang="tr-TR" sz="2400" dirty="0" smtClean="0"/>
          </a:p>
          <a:p>
            <a:pPr lvl="1"/>
            <a:r>
              <a:rPr lang="en-US" dirty="0" smtClean="0"/>
              <a:t>to </a:t>
            </a:r>
            <a:r>
              <a:rPr lang="en-US" dirty="0"/>
              <a:t>combine the objectives in</a:t>
            </a:r>
            <a:r>
              <a:rPr lang="tr-TR" dirty="0"/>
              <a:t> </a:t>
            </a:r>
            <a:r>
              <a:rPr lang="en-US" dirty="0"/>
              <a:t>order to obtain a </a:t>
            </a:r>
            <a:r>
              <a:rPr lang="en-US" dirty="0" smtClean="0"/>
              <a:t>single-</a:t>
            </a:r>
            <a:r>
              <a:rPr lang="en-US" dirty="0" err="1" smtClean="0"/>
              <a:t>objectiv</a:t>
            </a:r>
            <a:r>
              <a:rPr lang="tr-TR" dirty="0" smtClean="0"/>
              <a:t>e.</a:t>
            </a:r>
          </a:p>
          <a:p>
            <a:pPr lvl="1"/>
            <a:r>
              <a:rPr lang="tr-TR" dirty="0" err="1" smtClean="0"/>
              <a:t>yields</a:t>
            </a:r>
            <a:r>
              <a:rPr lang="tr-TR" dirty="0" smtClean="0"/>
              <a:t> a </a:t>
            </a:r>
            <a:r>
              <a:rPr lang="tr-TR" dirty="0" err="1" smtClean="0"/>
              <a:t>single</a:t>
            </a:r>
            <a:r>
              <a:rPr lang="tr-TR" dirty="0" smtClean="0"/>
              <a:t> </a:t>
            </a:r>
            <a:r>
              <a:rPr lang="tr-TR" dirty="0" err="1" smtClean="0"/>
              <a:t>solution</a:t>
            </a:r>
            <a:r>
              <a:rPr lang="tr-TR" dirty="0" smtClean="0"/>
              <a:t>.</a:t>
            </a:r>
          </a:p>
          <a:p>
            <a:pPr lvl="1"/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common</a:t>
            </a:r>
            <a:r>
              <a:rPr lang="tr-TR" dirty="0" smtClean="0"/>
              <a:t> </a:t>
            </a:r>
            <a:r>
              <a:rPr lang="tr-TR" dirty="0" err="1" smtClean="0"/>
              <a:t>method</a:t>
            </a:r>
            <a:r>
              <a:rPr lang="tr-TR" dirty="0"/>
              <a:t>:</a:t>
            </a:r>
            <a:r>
              <a:rPr lang="tr-TR" dirty="0" smtClean="0"/>
              <a:t> </a:t>
            </a:r>
            <a:r>
              <a:rPr lang="tr-TR" dirty="0" err="1" smtClean="0"/>
              <a:t>Weighted</a:t>
            </a:r>
            <a:r>
              <a:rPr lang="tr-TR" dirty="0" smtClean="0"/>
              <a:t>- </a:t>
            </a:r>
            <a:r>
              <a:rPr lang="tr-TR" dirty="0" err="1" smtClean="0"/>
              <a:t>Sum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order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find</a:t>
            </a:r>
            <a:r>
              <a:rPr lang="tr-TR" dirty="0" smtClean="0"/>
              <a:t> a </a:t>
            </a:r>
            <a:r>
              <a:rPr lang="tr-TR" dirty="0" err="1" smtClean="0"/>
              <a:t>single</a:t>
            </a:r>
            <a:r>
              <a:rPr lang="tr-TR" dirty="0" smtClean="0"/>
              <a:t> </a:t>
            </a:r>
            <a:r>
              <a:rPr lang="en-US" dirty="0" smtClean="0"/>
              <a:t>solution, </a:t>
            </a:r>
            <a:endParaRPr lang="tr-TR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parameters throughout the </a:t>
            </a:r>
            <a:r>
              <a:rPr lang="en-US" dirty="0" err="1" smtClean="0"/>
              <a:t>scalarization</a:t>
            </a:r>
            <a:r>
              <a:rPr lang="tr-TR" dirty="0"/>
              <a:t> </a:t>
            </a:r>
            <a:r>
              <a:rPr lang="en-US" dirty="0" smtClean="0"/>
              <a:t>process </a:t>
            </a:r>
            <a:r>
              <a:rPr lang="en-US" dirty="0"/>
              <a:t>shall be </a:t>
            </a:r>
            <a:r>
              <a:rPr lang="en-US" dirty="0" smtClean="0"/>
              <a:t>varied</a:t>
            </a:r>
            <a:r>
              <a:rPr lang="tr-TR" dirty="0" smtClean="0"/>
              <a:t>.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resulting problem instance </a:t>
            </a:r>
            <a:r>
              <a:rPr lang="en-US" dirty="0" smtClean="0"/>
              <a:t>shall </a:t>
            </a:r>
            <a:r>
              <a:rPr lang="en-US" dirty="0"/>
              <a:t>be solved.</a:t>
            </a:r>
            <a:endParaRPr lang="tr-TR" dirty="0" smtClean="0"/>
          </a:p>
          <a:p>
            <a:endParaRPr lang="tr-TR" dirty="0" smtClean="0"/>
          </a:p>
          <a:p>
            <a:pPr lvl="1"/>
            <a:endParaRPr lang="tr-TR" dirty="0" smtClean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BD06-D3C3-49DB-9EB4-BC4E7C59E2B0}" type="datetime1">
              <a:rPr lang="tr-TR" smtClean="0"/>
              <a:t>11.09.2014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AC34F-C688-48E5-A520-F158F480DA19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4379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3600" dirty="0" err="1"/>
              <a:t>The</a:t>
            </a:r>
            <a:r>
              <a:rPr lang="tr-TR" sz="3600" dirty="0"/>
              <a:t> Main </a:t>
            </a:r>
            <a:r>
              <a:rPr lang="tr-TR" sz="3600" dirty="0" err="1"/>
              <a:t>Idea</a:t>
            </a:r>
            <a:r>
              <a:rPr lang="tr-TR" sz="3600" dirty="0"/>
              <a:t> </a:t>
            </a:r>
            <a:r>
              <a:rPr lang="tr-TR" sz="3600" dirty="0" err="1"/>
              <a:t>Beneath</a:t>
            </a:r>
            <a:r>
              <a:rPr lang="tr-TR" sz="3600" dirty="0"/>
              <a:t> </a:t>
            </a:r>
            <a:r>
              <a:rPr lang="tr-TR" sz="3600" dirty="0" err="1"/>
              <a:t>the</a:t>
            </a:r>
            <a:r>
              <a:rPr lang="tr-TR" sz="3600" dirty="0"/>
              <a:t> </a:t>
            </a:r>
            <a:r>
              <a:rPr lang="tr-TR" sz="3600" dirty="0" err="1"/>
              <a:t>Scalarization</a:t>
            </a:r>
            <a:r>
              <a:rPr lang="tr-TR" sz="3600" dirty="0"/>
              <a:t> </a:t>
            </a:r>
            <a:r>
              <a:rPr lang="tr-TR" sz="3600" dirty="0" err="1"/>
              <a:t>and</a:t>
            </a:r>
            <a:r>
              <a:rPr lang="tr-TR" sz="3600" dirty="0"/>
              <a:t> </a:t>
            </a:r>
            <a:r>
              <a:rPr lang="tr-TR" sz="3600" dirty="0" err="1"/>
              <a:t>Weighted</a:t>
            </a:r>
            <a:r>
              <a:rPr lang="tr-TR" sz="3600" dirty="0"/>
              <a:t> </a:t>
            </a:r>
            <a:r>
              <a:rPr lang="tr-TR" sz="3600" dirty="0" err="1"/>
              <a:t>Sum</a:t>
            </a:r>
            <a:r>
              <a:rPr lang="tr-TR" sz="3600" dirty="0"/>
              <a:t> </a:t>
            </a:r>
            <a:r>
              <a:rPr lang="tr-TR" sz="3600" dirty="0" err="1" smtClean="0"/>
              <a:t>Approach</a:t>
            </a:r>
            <a:r>
              <a:rPr lang="tr-TR" sz="3600" dirty="0" smtClean="0"/>
              <a:t> (II)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773016"/>
          </a:xfrm>
        </p:spPr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CA174-2428-46F2-ADA0-5467717073A5}" type="datetime1">
              <a:rPr lang="tr-TR" smtClean="0"/>
              <a:t>11.09.2014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AC34F-C688-48E5-A520-F158F480DA19}" type="slidenum">
              <a:rPr lang="tr-TR" smtClean="0"/>
              <a:t>5</a:t>
            </a:fld>
            <a:endParaRPr lang="tr-T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664" y="1832971"/>
            <a:ext cx="6480720" cy="2975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Metin kutusu 5"/>
          <p:cNvSpPr txBox="1"/>
          <p:nvPr/>
        </p:nvSpPr>
        <p:spPr>
          <a:xfrm>
            <a:off x="1043608" y="4677347"/>
            <a:ext cx="56886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100" dirty="0" err="1" smtClean="0"/>
              <a:t>Figure</a:t>
            </a:r>
            <a:r>
              <a:rPr lang="tr-TR" sz="1100" dirty="0" smtClean="0"/>
              <a:t> 1: </a:t>
            </a:r>
            <a:r>
              <a:rPr lang="tr-TR" sz="1100" dirty="0" err="1" smtClean="0"/>
              <a:t>Pictorial</a:t>
            </a:r>
            <a:r>
              <a:rPr lang="tr-TR" sz="1100" dirty="0" smtClean="0"/>
              <a:t> </a:t>
            </a:r>
            <a:r>
              <a:rPr lang="tr-TR" sz="1100" dirty="0" err="1" smtClean="0"/>
              <a:t>descriptions</a:t>
            </a:r>
            <a:r>
              <a:rPr lang="tr-TR" sz="1100" dirty="0" smtClean="0"/>
              <a:t> of </a:t>
            </a:r>
            <a:r>
              <a:rPr lang="tr-TR" sz="1100" dirty="0" err="1" smtClean="0"/>
              <a:t>domination</a:t>
            </a:r>
            <a:r>
              <a:rPr lang="tr-TR" sz="1100" dirty="0" smtClean="0"/>
              <a:t> </a:t>
            </a:r>
            <a:r>
              <a:rPr lang="tr-TR" sz="1100" dirty="0" err="1" smtClean="0"/>
              <a:t>and</a:t>
            </a:r>
            <a:r>
              <a:rPr lang="tr-TR" sz="1100" dirty="0" smtClean="0"/>
              <a:t> </a:t>
            </a:r>
            <a:r>
              <a:rPr lang="tr-TR" sz="1100" dirty="0" err="1" smtClean="0"/>
              <a:t>the</a:t>
            </a:r>
            <a:r>
              <a:rPr lang="tr-TR" sz="1100" dirty="0" smtClean="0"/>
              <a:t> </a:t>
            </a:r>
            <a:r>
              <a:rPr lang="tr-TR" sz="1100" dirty="0" err="1" smtClean="0"/>
              <a:t>Pareto</a:t>
            </a:r>
            <a:r>
              <a:rPr lang="tr-TR" sz="1100" dirty="0" smtClean="0"/>
              <a:t> Front.</a:t>
            </a:r>
            <a:endParaRPr lang="tr-TR" sz="11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1757" y="1916831"/>
            <a:ext cx="5828535" cy="2807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Metin kutusu 7"/>
          <p:cNvSpPr txBox="1"/>
          <p:nvPr/>
        </p:nvSpPr>
        <p:spPr>
          <a:xfrm>
            <a:off x="1010782" y="4691027"/>
            <a:ext cx="7292430" cy="266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100" dirty="0" err="1" smtClean="0"/>
              <a:t>Figure</a:t>
            </a:r>
            <a:r>
              <a:rPr lang="tr-TR" sz="1100" dirty="0" smtClean="0"/>
              <a:t> 2: </a:t>
            </a:r>
            <a:r>
              <a:rPr lang="tr-TR" sz="1100" dirty="0" err="1" smtClean="0"/>
              <a:t>Pictorial</a:t>
            </a:r>
            <a:r>
              <a:rPr lang="tr-TR" sz="1100" dirty="0" smtClean="0"/>
              <a:t> </a:t>
            </a:r>
            <a:r>
              <a:rPr lang="tr-TR" sz="1100" dirty="0" err="1" smtClean="0"/>
              <a:t>description</a:t>
            </a:r>
            <a:r>
              <a:rPr lang="tr-TR" sz="1100" dirty="0" smtClean="0"/>
              <a:t> of </a:t>
            </a:r>
            <a:r>
              <a:rPr lang="tr-TR" sz="1100" dirty="0" err="1" smtClean="0"/>
              <a:t>the</a:t>
            </a:r>
            <a:r>
              <a:rPr lang="tr-TR" sz="1100" dirty="0" smtClean="0"/>
              <a:t> </a:t>
            </a:r>
            <a:r>
              <a:rPr lang="tr-TR" sz="1100" dirty="0" err="1" smtClean="0"/>
              <a:t>solution</a:t>
            </a:r>
            <a:r>
              <a:rPr lang="tr-TR" sz="1100" dirty="0" smtClean="0"/>
              <a:t> </a:t>
            </a:r>
            <a:r>
              <a:rPr lang="tr-TR" sz="1100" dirty="0" err="1" smtClean="0"/>
              <a:t>via</a:t>
            </a:r>
            <a:r>
              <a:rPr lang="tr-TR" sz="1100" dirty="0" smtClean="0"/>
              <a:t> </a:t>
            </a:r>
            <a:r>
              <a:rPr lang="tr-TR" sz="1100" dirty="0" err="1" smtClean="0"/>
              <a:t>the</a:t>
            </a:r>
            <a:r>
              <a:rPr lang="tr-TR" sz="1100" dirty="0" smtClean="0"/>
              <a:t> </a:t>
            </a:r>
            <a:r>
              <a:rPr lang="tr-TR" sz="1100" dirty="0" err="1" smtClean="0"/>
              <a:t>weighted</a:t>
            </a:r>
            <a:r>
              <a:rPr lang="tr-TR" sz="1100" dirty="0" smtClean="0"/>
              <a:t> </a:t>
            </a:r>
            <a:r>
              <a:rPr lang="tr-TR" sz="1100" dirty="0" err="1" smtClean="0"/>
              <a:t>sum</a:t>
            </a:r>
            <a:r>
              <a:rPr lang="tr-TR" sz="1100" dirty="0" smtClean="0"/>
              <a:t> </a:t>
            </a:r>
            <a:r>
              <a:rPr lang="tr-TR" sz="1100" dirty="0" err="1" smtClean="0"/>
              <a:t>approach</a:t>
            </a:r>
            <a:r>
              <a:rPr lang="tr-TR" sz="1100" dirty="0" smtClean="0"/>
              <a:t> </a:t>
            </a:r>
            <a:r>
              <a:rPr lang="tr-TR" sz="1100" dirty="0" err="1" smtClean="0"/>
              <a:t>convex</a:t>
            </a:r>
            <a:r>
              <a:rPr lang="tr-TR" sz="1100" dirty="0" smtClean="0"/>
              <a:t> </a:t>
            </a:r>
            <a:r>
              <a:rPr lang="tr-TR" sz="1100" dirty="0" err="1" smtClean="0"/>
              <a:t>Pareto</a:t>
            </a:r>
            <a:r>
              <a:rPr lang="tr-TR" sz="1100" dirty="0" smtClean="0"/>
              <a:t> Front.</a:t>
            </a:r>
            <a:endParaRPr lang="tr-TR" sz="1100" dirty="0"/>
          </a:p>
        </p:txBody>
      </p:sp>
      <p:sp>
        <p:nvSpPr>
          <p:cNvPr id="9" name="Metin kutusu 8"/>
          <p:cNvSpPr txBox="1"/>
          <p:nvPr/>
        </p:nvSpPr>
        <p:spPr>
          <a:xfrm>
            <a:off x="1010782" y="4683850"/>
            <a:ext cx="72728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100" dirty="0" err="1" smtClean="0"/>
              <a:t>Figure</a:t>
            </a:r>
            <a:r>
              <a:rPr lang="tr-TR" sz="1100" dirty="0" smtClean="0"/>
              <a:t> 3: </a:t>
            </a:r>
            <a:r>
              <a:rPr lang="tr-TR" sz="1100" dirty="0" err="1" smtClean="0"/>
              <a:t>Pictorial</a:t>
            </a:r>
            <a:r>
              <a:rPr lang="tr-TR" sz="1100" dirty="0" smtClean="0"/>
              <a:t> </a:t>
            </a:r>
            <a:r>
              <a:rPr lang="tr-TR" sz="1100" dirty="0" err="1" smtClean="0"/>
              <a:t>description</a:t>
            </a:r>
            <a:r>
              <a:rPr lang="tr-TR" sz="1100" dirty="0" smtClean="0"/>
              <a:t> of how </a:t>
            </a:r>
            <a:r>
              <a:rPr lang="tr-TR" sz="1100" dirty="0" err="1" smtClean="0"/>
              <a:t>different</a:t>
            </a:r>
            <a:r>
              <a:rPr lang="tr-TR" sz="1100" dirty="0" smtClean="0"/>
              <a:t> </a:t>
            </a:r>
            <a:r>
              <a:rPr lang="tr-TR" sz="1100" dirty="0" err="1" smtClean="0"/>
              <a:t>solutions</a:t>
            </a:r>
            <a:r>
              <a:rPr lang="tr-TR" sz="1100" dirty="0" smtClean="0"/>
              <a:t> can be </a:t>
            </a:r>
            <a:r>
              <a:rPr lang="tr-TR" sz="1100" dirty="0" err="1" smtClean="0"/>
              <a:t>found</a:t>
            </a:r>
            <a:r>
              <a:rPr lang="tr-TR" sz="1100" dirty="0" smtClean="0"/>
              <a:t> </a:t>
            </a:r>
            <a:r>
              <a:rPr lang="tr-TR" sz="1100" dirty="0" err="1" smtClean="0"/>
              <a:t>by</a:t>
            </a:r>
            <a:r>
              <a:rPr lang="tr-TR" sz="1100" dirty="0" smtClean="0"/>
              <a:t> </a:t>
            </a:r>
            <a:r>
              <a:rPr lang="tr-TR" sz="1100" dirty="0" err="1" smtClean="0"/>
              <a:t>altering</a:t>
            </a:r>
            <a:r>
              <a:rPr lang="tr-TR" sz="1100" dirty="0" smtClean="0"/>
              <a:t> </a:t>
            </a:r>
            <a:r>
              <a:rPr lang="tr-TR" sz="1100" dirty="0" err="1" smtClean="0"/>
              <a:t>the</a:t>
            </a:r>
            <a:r>
              <a:rPr lang="tr-TR" sz="1100" dirty="0" smtClean="0"/>
              <a:t> </a:t>
            </a:r>
            <a:r>
              <a:rPr lang="tr-TR" sz="1100" dirty="0" err="1" smtClean="0"/>
              <a:t>weight</a:t>
            </a:r>
            <a:r>
              <a:rPr lang="tr-TR" sz="1100" dirty="0" smtClean="0"/>
              <a:t> in </a:t>
            </a:r>
            <a:r>
              <a:rPr lang="tr-TR" sz="1100" dirty="0" err="1" smtClean="0"/>
              <a:t>the</a:t>
            </a:r>
            <a:r>
              <a:rPr lang="tr-TR" sz="1100" dirty="0" smtClean="0"/>
              <a:t> </a:t>
            </a:r>
            <a:r>
              <a:rPr lang="tr-TR" sz="1100" dirty="0" err="1" smtClean="0"/>
              <a:t>weighted</a:t>
            </a:r>
            <a:r>
              <a:rPr lang="tr-TR" sz="1100" dirty="0" smtClean="0"/>
              <a:t> </a:t>
            </a:r>
            <a:r>
              <a:rPr lang="tr-TR" sz="1100" dirty="0" err="1" smtClean="0"/>
              <a:t>sum</a:t>
            </a:r>
            <a:r>
              <a:rPr lang="tr-TR" sz="1100" dirty="0" smtClean="0"/>
              <a:t> </a:t>
            </a:r>
            <a:r>
              <a:rPr lang="tr-TR" sz="1100" dirty="0" err="1" smtClean="0"/>
              <a:t>approach</a:t>
            </a:r>
            <a:r>
              <a:rPr lang="tr-TR" sz="1100" dirty="0" smtClean="0"/>
              <a:t> </a:t>
            </a:r>
            <a:r>
              <a:rPr lang="tr-TR" sz="1100" dirty="0" err="1" smtClean="0"/>
              <a:t>for</a:t>
            </a:r>
            <a:r>
              <a:rPr lang="tr-TR" sz="1100" dirty="0" smtClean="0"/>
              <a:t> </a:t>
            </a:r>
            <a:r>
              <a:rPr lang="tr-TR" sz="1100" dirty="0" err="1" smtClean="0"/>
              <a:t>convex</a:t>
            </a:r>
            <a:r>
              <a:rPr lang="tr-TR" sz="1100" dirty="0" smtClean="0"/>
              <a:t> </a:t>
            </a:r>
            <a:r>
              <a:rPr lang="tr-TR" sz="1100" dirty="0" err="1" smtClean="0"/>
              <a:t>Pareto</a:t>
            </a:r>
            <a:r>
              <a:rPr lang="tr-TR" sz="1100" dirty="0" smtClean="0"/>
              <a:t> Front.</a:t>
            </a:r>
            <a:endParaRPr lang="tr-TR" sz="1100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5501" y="1832971"/>
            <a:ext cx="5170917" cy="2900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9386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/>
      <p:bldP spid="8" grpId="0"/>
      <p:bldP spid="8" grpId="1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3200" dirty="0" err="1"/>
              <a:t>The</a:t>
            </a:r>
            <a:r>
              <a:rPr lang="tr-TR" sz="3200" dirty="0"/>
              <a:t> Main </a:t>
            </a:r>
            <a:r>
              <a:rPr lang="tr-TR" sz="3200" dirty="0" err="1"/>
              <a:t>Idea</a:t>
            </a:r>
            <a:r>
              <a:rPr lang="tr-TR" sz="3200" dirty="0"/>
              <a:t> </a:t>
            </a:r>
            <a:r>
              <a:rPr lang="tr-TR" sz="3200" dirty="0" err="1"/>
              <a:t>Beneath</a:t>
            </a:r>
            <a:r>
              <a:rPr lang="tr-TR" sz="3200" dirty="0"/>
              <a:t> </a:t>
            </a:r>
            <a:r>
              <a:rPr lang="tr-TR" sz="3200" dirty="0" err="1"/>
              <a:t>the</a:t>
            </a:r>
            <a:r>
              <a:rPr lang="tr-TR" sz="3200" dirty="0"/>
              <a:t> </a:t>
            </a:r>
            <a:r>
              <a:rPr lang="tr-TR" sz="3200" dirty="0" err="1"/>
              <a:t>Scalarization</a:t>
            </a:r>
            <a:r>
              <a:rPr lang="tr-TR" sz="3200" dirty="0"/>
              <a:t> </a:t>
            </a:r>
            <a:r>
              <a:rPr lang="tr-TR" sz="3200" dirty="0" err="1"/>
              <a:t>and</a:t>
            </a:r>
            <a:r>
              <a:rPr lang="tr-TR" sz="3200" dirty="0"/>
              <a:t> </a:t>
            </a:r>
            <a:r>
              <a:rPr lang="tr-TR" sz="3200" dirty="0" err="1"/>
              <a:t>Weighted</a:t>
            </a:r>
            <a:r>
              <a:rPr lang="tr-TR" sz="3200" dirty="0"/>
              <a:t> </a:t>
            </a:r>
            <a:r>
              <a:rPr lang="tr-TR" sz="3200" dirty="0" err="1"/>
              <a:t>Sum</a:t>
            </a:r>
            <a:r>
              <a:rPr lang="tr-TR" sz="3200" dirty="0"/>
              <a:t> </a:t>
            </a:r>
            <a:r>
              <a:rPr lang="tr-TR" sz="3200" dirty="0" err="1"/>
              <a:t>Approach</a:t>
            </a:r>
            <a:r>
              <a:rPr lang="tr-TR" sz="3200" dirty="0"/>
              <a:t> (</a:t>
            </a:r>
            <a:r>
              <a:rPr lang="tr-TR" sz="3200" dirty="0" smtClean="0"/>
              <a:t>III)</a:t>
            </a:r>
            <a:endParaRPr lang="tr-TR" sz="3200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20FDD-8EA8-43A9-A7EA-6EFCE63D0F9C}" type="datetime1">
              <a:rPr lang="tr-TR" smtClean="0"/>
              <a:t>11.09.2014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AC34F-C688-48E5-A520-F158F480DA19}" type="slidenum">
              <a:rPr lang="tr-TR" smtClean="0"/>
              <a:t>6</a:t>
            </a:fld>
            <a:endParaRPr lang="tr-TR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5924" y="1587278"/>
            <a:ext cx="4905375" cy="303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457200" y="5229200"/>
            <a:ext cx="8229600" cy="124779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tr-TR" dirty="0" err="1" smtClean="0"/>
              <a:t>Weighted</a:t>
            </a:r>
            <a:r>
              <a:rPr lang="tr-TR" dirty="0" smtClean="0"/>
              <a:t> </a:t>
            </a:r>
            <a:r>
              <a:rPr lang="tr-TR" dirty="0" err="1" smtClean="0"/>
              <a:t>Sum</a:t>
            </a:r>
            <a:r>
              <a:rPr lang="tr-TR" dirty="0" smtClean="0"/>
              <a:t> </a:t>
            </a:r>
            <a:r>
              <a:rPr lang="tr-TR" dirty="0" err="1" smtClean="0"/>
              <a:t>Approach</a:t>
            </a:r>
            <a:r>
              <a:rPr lang="tr-TR" dirty="0" smtClean="0"/>
              <a:t>;</a:t>
            </a:r>
          </a:p>
          <a:p>
            <a:pPr lvl="1"/>
            <a:r>
              <a:rPr lang="tr-TR" dirty="0"/>
              <a:t>is </a:t>
            </a:r>
            <a:r>
              <a:rPr lang="tr-TR" dirty="0" err="1"/>
              <a:t>worked</a:t>
            </a:r>
            <a:r>
              <a:rPr lang="tr-TR" dirty="0"/>
              <a:t> </a:t>
            </a:r>
            <a:r>
              <a:rPr lang="tr-TR" dirty="0" err="1"/>
              <a:t>well</a:t>
            </a:r>
            <a:r>
              <a:rPr lang="tr-TR" dirty="0"/>
              <a:t> </a:t>
            </a:r>
            <a:r>
              <a:rPr lang="tr-TR" dirty="0" err="1"/>
              <a:t>when</a:t>
            </a:r>
            <a:r>
              <a:rPr lang="tr-TR" dirty="0"/>
              <a:t> </a:t>
            </a:r>
            <a:r>
              <a:rPr lang="tr-TR" dirty="0" err="1"/>
              <a:t>Pareto</a:t>
            </a:r>
            <a:r>
              <a:rPr lang="tr-TR" dirty="0"/>
              <a:t> Front is </a:t>
            </a:r>
            <a:r>
              <a:rPr lang="tr-TR" dirty="0" smtClean="0"/>
              <a:t>in </a:t>
            </a:r>
            <a:r>
              <a:rPr lang="tr-TR" dirty="0" err="1"/>
              <a:t>convex</a:t>
            </a:r>
            <a:r>
              <a:rPr lang="tr-TR" dirty="0"/>
              <a:t> </a:t>
            </a:r>
            <a:r>
              <a:rPr lang="tr-TR" dirty="0" smtClean="0"/>
              <a:t>form.</a:t>
            </a:r>
            <a:endParaRPr lang="tr-TR" dirty="0"/>
          </a:p>
          <a:p>
            <a:pPr lvl="1"/>
            <a:r>
              <a:rPr lang="tr-TR" dirty="0" err="1"/>
              <a:t>fails</a:t>
            </a:r>
            <a:r>
              <a:rPr lang="tr-TR" dirty="0"/>
              <a:t> </a:t>
            </a:r>
            <a:r>
              <a:rPr lang="tr-TR" dirty="0" err="1"/>
              <a:t>when</a:t>
            </a:r>
            <a:r>
              <a:rPr lang="tr-TR" dirty="0"/>
              <a:t> </a:t>
            </a:r>
            <a:r>
              <a:rPr lang="tr-TR" dirty="0" err="1"/>
              <a:t>Pareto</a:t>
            </a:r>
            <a:r>
              <a:rPr lang="tr-TR" dirty="0"/>
              <a:t> Front is in </a:t>
            </a:r>
            <a:r>
              <a:rPr lang="tr-TR" dirty="0" err="1"/>
              <a:t>concave</a:t>
            </a:r>
            <a:r>
              <a:rPr lang="tr-TR" dirty="0"/>
              <a:t> </a:t>
            </a:r>
            <a:r>
              <a:rPr lang="tr-TR" dirty="0" smtClean="0"/>
              <a:t>form.</a:t>
            </a:r>
          </a:p>
          <a:p>
            <a:pPr marL="274320" lvl="1" indent="0">
              <a:buNone/>
            </a:pPr>
            <a:r>
              <a:rPr lang="tr-TR" sz="2400" b="1" dirty="0" err="1" smtClean="0"/>
              <a:t>In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real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problems</a:t>
            </a:r>
            <a:r>
              <a:rPr lang="tr-TR" sz="2400" b="1" dirty="0" smtClean="0"/>
              <a:t>, it is </a:t>
            </a:r>
            <a:r>
              <a:rPr lang="tr-TR" sz="2400" b="1" dirty="0" err="1" smtClean="0"/>
              <a:t>impossible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to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know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whether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the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Pareto</a:t>
            </a:r>
            <a:r>
              <a:rPr lang="tr-TR" sz="2400" b="1" dirty="0" smtClean="0"/>
              <a:t> Front is </a:t>
            </a:r>
            <a:r>
              <a:rPr lang="tr-TR" sz="2400" b="1" dirty="0" err="1" smtClean="0"/>
              <a:t>convex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or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concave</a:t>
            </a:r>
            <a:r>
              <a:rPr lang="tr-TR" sz="2400" b="1" dirty="0" smtClean="0"/>
              <a:t>.</a:t>
            </a:r>
          </a:p>
          <a:p>
            <a:pPr lvl="1"/>
            <a:endParaRPr lang="tr-TR" dirty="0" smtClean="0"/>
          </a:p>
          <a:p>
            <a:pPr lvl="1"/>
            <a:endParaRPr lang="tr-TR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0319" y="2025560"/>
            <a:ext cx="4648324" cy="252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683568" y="4502053"/>
            <a:ext cx="73448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100" dirty="0" err="1" smtClean="0"/>
              <a:t>Figure</a:t>
            </a:r>
            <a:r>
              <a:rPr lang="tr-TR" sz="1100" dirty="0" smtClean="0"/>
              <a:t> 4: </a:t>
            </a:r>
            <a:r>
              <a:rPr lang="tr-TR" sz="1100" dirty="0" err="1" smtClean="0"/>
              <a:t>Pictorial</a:t>
            </a:r>
            <a:r>
              <a:rPr lang="tr-TR" sz="1100" dirty="0" smtClean="0"/>
              <a:t> </a:t>
            </a:r>
            <a:r>
              <a:rPr lang="tr-TR" sz="1100" dirty="0" err="1" smtClean="0"/>
              <a:t>description</a:t>
            </a:r>
            <a:r>
              <a:rPr lang="tr-TR" sz="1100" dirty="0" smtClean="0"/>
              <a:t> of </a:t>
            </a:r>
            <a:r>
              <a:rPr lang="tr-TR" sz="1100" dirty="0" err="1" smtClean="0"/>
              <a:t>the</a:t>
            </a:r>
            <a:r>
              <a:rPr lang="tr-TR" sz="1100" dirty="0" smtClean="0"/>
              <a:t> </a:t>
            </a:r>
            <a:r>
              <a:rPr lang="tr-TR" sz="1100" dirty="0" err="1" smtClean="0"/>
              <a:t>solution</a:t>
            </a:r>
            <a:r>
              <a:rPr lang="tr-TR" sz="1100" dirty="0" smtClean="0"/>
              <a:t> </a:t>
            </a:r>
            <a:r>
              <a:rPr lang="tr-TR" sz="1100" dirty="0" err="1" smtClean="0"/>
              <a:t>via</a:t>
            </a:r>
            <a:r>
              <a:rPr lang="tr-TR" sz="1100" dirty="0" smtClean="0"/>
              <a:t> </a:t>
            </a:r>
            <a:r>
              <a:rPr lang="tr-TR" sz="1100" dirty="0" err="1" smtClean="0"/>
              <a:t>the</a:t>
            </a:r>
            <a:r>
              <a:rPr lang="tr-TR" sz="1100" dirty="0" smtClean="0"/>
              <a:t> </a:t>
            </a:r>
            <a:r>
              <a:rPr lang="tr-TR" sz="1100" dirty="0" err="1" smtClean="0"/>
              <a:t>weighted</a:t>
            </a:r>
            <a:r>
              <a:rPr lang="tr-TR" sz="1100" dirty="0" smtClean="0"/>
              <a:t> </a:t>
            </a:r>
            <a:r>
              <a:rPr lang="tr-TR" sz="1100" dirty="0" err="1" smtClean="0"/>
              <a:t>sum</a:t>
            </a:r>
            <a:r>
              <a:rPr lang="tr-TR" sz="1100" dirty="0" smtClean="0"/>
              <a:t> </a:t>
            </a:r>
            <a:r>
              <a:rPr lang="tr-TR" sz="1100" dirty="0" err="1" smtClean="0"/>
              <a:t>approach</a:t>
            </a:r>
            <a:r>
              <a:rPr lang="tr-TR" sz="1100" dirty="0" smtClean="0"/>
              <a:t> </a:t>
            </a:r>
            <a:r>
              <a:rPr lang="tr-TR" sz="1100" dirty="0" err="1" smtClean="0"/>
              <a:t>for</a:t>
            </a:r>
            <a:r>
              <a:rPr lang="tr-TR" sz="1100" dirty="0" smtClean="0"/>
              <a:t> </a:t>
            </a:r>
            <a:r>
              <a:rPr lang="tr-TR" sz="1100" dirty="0" err="1" smtClean="0"/>
              <a:t>concave</a:t>
            </a:r>
            <a:r>
              <a:rPr lang="tr-TR" sz="1100" dirty="0" smtClean="0"/>
              <a:t> </a:t>
            </a:r>
            <a:r>
              <a:rPr lang="tr-TR" sz="1100" dirty="0" err="1" smtClean="0"/>
              <a:t>Pareto</a:t>
            </a:r>
            <a:r>
              <a:rPr lang="tr-TR" sz="1100" dirty="0" smtClean="0"/>
              <a:t> Front (</a:t>
            </a:r>
            <a:r>
              <a:rPr lang="tr-TR" sz="1100" dirty="0" err="1" smtClean="0"/>
              <a:t>where</a:t>
            </a:r>
            <a:r>
              <a:rPr lang="tr-TR" sz="1100" dirty="0" smtClean="0"/>
              <a:t> </a:t>
            </a:r>
            <a:r>
              <a:rPr lang="tr-TR" sz="1100" dirty="0" err="1" smtClean="0"/>
              <a:t>the</a:t>
            </a:r>
            <a:r>
              <a:rPr lang="tr-TR" sz="1100" dirty="0" smtClean="0"/>
              <a:t> </a:t>
            </a:r>
            <a:r>
              <a:rPr lang="tr-TR" sz="1100" dirty="0" err="1" smtClean="0"/>
              <a:t>point</a:t>
            </a:r>
            <a:r>
              <a:rPr lang="tr-TR" sz="1100" dirty="0" smtClean="0"/>
              <a:t> B is </a:t>
            </a:r>
            <a:r>
              <a:rPr lang="tr-TR" sz="1100" dirty="0" err="1" smtClean="0"/>
              <a:t>found</a:t>
            </a:r>
            <a:r>
              <a:rPr lang="tr-TR" sz="1100" dirty="0" smtClean="0"/>
              <a:t> as </a:t>
            </a:r>
            <a:r>
              <a:rPr lang="tr-TR" sz="1100" dirty="0" err="1" smtClean="0"/>
              <a:t>the</a:t>
            </a:r>
            <a:r>
              <a:rPr lang="tr-TR" sz="1100" dirty="0" smtClean="0"/>
              <a:t> </a:t>
            </a:r>
            <a:r>
              <a:rPr lang="tr-TR" sz="1100" dirty="0" err="1" smtClean="0"/>
              <a:t>solution</a:t>
            </a:r>
            <a:r>
              <a:rPr lang="tr-TR" sz="1100" dirty="0" smtClean="0"/>
              <a:t>)</a:t>
            </a:r>
            <a:endParaRPr lang="tr-TR" sz="1100" dirty="0"/>
          </a:p>
        </p:txBody>
      </p:sp>
      <p:sp>
        <p:nvSpPr>
          <p:cNvPr id="7" name="Metin kutusu 6"/>
          <p:cNvSpPr txBox="1"/>
          <p:nvPr/>
        </p:nvSpPr>
        <p:spPr>
          <a:xfrm>
            <a:off x="611560" y="4551823"/>
            <a:ext cx="74168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100" dirty="0" err="1" smtClean="0"/>
              <a:t>Figure</a:t>
            </a:r>
            <a:r>
              <a:rPr lang="tr-TR" sz="1100" dirty="0" smtClean="0"/>
              <a:t> 5: </a:t>
            </a:r>
            <a:r>
              <a:rPr lang="tr-TR" sz="1100" dirty="0" err="1" smtClean="0"/>
              <a:t>Pictorial</a:t>
            </a:r>
            <a:r>
              <a:rPr lang="tr-TR" sz="1100" dirty="0" smtClean="0"/>
              <a:t> </a:t>
            </a:r>
            <a:r>
              <a:rPr lang="tr-TR" sz="1100" dirty="0" err="1" smtClean="0"/>
              <a:t>description</a:t>
            </a:r>
            <a:r>
              <a:rPr lang="tr-TR" sz="1100" dirty="0" smtClean="0"/>
              <a:t> of </a:t>
            </a:r>
            <a:r>
              <a:rPr lang="tr-TR" sz="1100" dirty="0" err="1" smtClean="0"/>
              <a:t>the</a:t>
            </a:r>
            <a:r>
              <a:rPr lang="tr-TR" sz="1100" dirty="0" smtClean="0"/>
              <a:t> </a:t>
            </a:r>
            <a:r>
              <a:rPr lang="tr-TR" sz="1100" dirty="0" err="1" smtClean="0"/>
              <a:t>solution</a:t>
            </a:r>
            <a:r>
              <a:rPr lang="tr-TR" sz="1100" dirty="0" smtClean="0"/>
              <a:t> </a:t>
            </a:r>
            <a:r>
              <a:rPr lang="tr-TR" sz="1100" dirty="0" err="1" smtClean="0"/>
              <a:t>by</a:t>
            </a:r>
            <a:r>
              <a:rPr lang="tr-TR" sz="1100" dirty="0" smtClean="0"/>
              <a:t> </a:t>
            </a:r>
            <a:r>
              <a:rPr lang="tr-TR" sz="1100" dirty="0" err="1" smtClean="0"/>
              <a:t>altering</a:t>
            </a:r>
            <a:r>
              <a:rPr lang="tr-TR" sz="1100" dirty="0" smtClean="0"/>
              <a:t> </a:t>
            </a:r>
            <a:r>
              <a:rPr lang="tr-TR" sz="1100" dirty="0" err="1" smtClean="0"/>
              <a:t>the</a:t>
            </a:r>
            <a:r>
              <a:rPr lang="tr-TR" sz="1100" dirty="0" smtClean="0"/>
              <a:t> </a:t>
            </a:r>
            <a:r>
              <a:rPr lang="tr-TR" sz="1100" dirty="0" err="1" smtClean="0"/>
              <a:t>weight</a:t>
            </a:r>
            <a:r>
              <a:rPr lang="tr-TR" sz="1100" dirty="0" smtClean="0"/>
              <a:t> in </a:t>
            </a:r>
            <a:r>
              <a:rPr lang="tr-TR" sz="1100" dirty="0" err="1" smtClean="0"/>
              <a:t>the</a:t>
            </a:r>
            <a:r>
              <a:rPr lang="tr-TR" sz="1100" dirty="0" smtClean="0"/>
              <a:t> </a:t>
            </a:r>
            <a:r>
              <a:rPr lang="tr-TR" sz="1100" dirty="0" err="1" smtClean="0"/>
              <a:t>weighted</a:t>
            </a:r>
            <a:r>
              <a:rPr lang="tr-TR" sz="1100" dirty="0" smtClean="0"/>
              <a:t> </a:t>
            </a:r>
            <a:r>
              <a:rPr lang="tr-TR" sz="1100" dirty="0" err="1" smtClean="0"/>
              <a:t>sum</a:t>
            </a:r>
            <a:r>
              <a:rPr lang="tr-TR" sz="1100" dirty="0" smtClean="0"/>
              <a:t> </a:t>
            </a:r>
            <a:r>
              <a:rPr lang="tr-TR" sz="1100" dirty="0" err="1" smtClean="0"/>
              <a:t>approach</a:t>
            </a:r>
            <a:r>
              <a:rPr lang="tr-TR" sz="1100" dirty="0" smtClean="0"/>
              <a:t> </a:t>
            </a:r>
            <a:r>
              <a:rPr lang="tr-TR" sz="1100" dirty="0" err="1" smtClean="0"/>
              <a:t>for</a:t>
            </a:r>
            <a:r>
              <a:rPr lang="tr-TR" sz="1100" dirty="0" smtClean="0"/>
              <a:t> </a:t>
            </a:r>
            <a:r>
              <a:rPr lang="tr-TR" sz="1100" dirty="0" err="1" smtClean="0"/>
              <a:t>concave</a:t>
            </a:r>
            <a:r>
              <a:rPr lang="tr-TR" sz="1100" dirty="0" smtClean="0"/>
              <a:t> </a:t>
            </a:r>
            <a:r>
              <a:rPr lang="tr-TR" sz="1100" dirty="0" err="1" smtClean="0"/>
              <a:t>Pareto</a:t>
            </a:r>
            <a:r>
              <a:rPr lang="tr-TR" sz="1100" dirty="0" smtClean="0"/>
              <a:t> Front (</a:t>
            </a:r>
            <a:r>
              <a:rPr lang="tr-TR" sz="1100" dirty="0" err="1" smtClean="0"/>
              <a:t>where</a:t>
            </a:r>
            <a:r>
              <a:rPr lang="tr-TR" sz="1100" dirty="0" smtClean="0"/>
              <a:t> </a:t>
            </a:r>
            <a:r>
              <a:rPr lang="tr-TR" sz="1100" dirty="0" err="1" smtClean="0"/>
              <a:t>the</a:t>
            </a:r>
            <a:r>
              <a:rPr lang="tr-TR" sz="1100" dirty="0" smtClean="0"/>
              <a:t> </a:t>
            </a:r>
            <a:r>
              <a:rPr lang="tr-TR" sz="1100" dirty="0" err="1" smtClean="0"/>
              <a:t>point</a:t>
            </a:r>
            <a:r>
              <a:rPr lang="tr-TR" sz="1100" dirty="0" smtClean="0"/>
              <a:t> A is </a:t>
            </a:r>
            <a:r>
              <a:rPr lang="tr-TR" sz="1100" dirty="0" err="1" smtClean="0"/>
              <a:t>found</a:t>
            </a:r>
            <a:r>
              <a:rPr lang="tr-TR" sz="1100" dirty="0" smtClean="0"/>
              <a:t> as </a:t>
            </a:r>
            <a:r>
              <a:rPr lang="tr-TR" sz="1100" dirty="0" err="1" smtClean="0"/>
              <a:t>the</a:t>
            </a:r>
            <a:r>
              <a:rPr lang="tr-TR" sz="1100" dirty="0" smtClean="0"/>
              <a:t> </a:t>
            </a:r>
            <a:r>
              <a:rPr lang="tr-TR" sz="1100" dirty="0" err="1" smtClean="0"/>
              <a:t>alternative</a:t>
            </a:r>
            <a:r>
              <a:rPr lang="tr-TR" sz="1100" dirty="0" smtClean="0"/>
              <a:t> </a:t>
            </a:r>
            <a:r>
              <a:rPr lang="tr-TR" sz="1100" dirty="0" err="1" smtClean="0"/>
              <a:t>solution</a:t>
            </a:r>
            <a:r>
              <a:rPr lang="tr-TR" sz="1100" dirty="0" smtClean="0"/>
              <a:t>).</a:t>
            </a:r>
            <a:endParaRPr lang="tr-TR" sz="1100" dirty="0"/>
          </a:p>
        </p:txBody>
      </p:sp>
    </p:spTree>
    <p:extLst>
      <p:ext uri="{BB962C8B-B14F-4D97-AF65-F5344CB8AC3E}">
        <p14:creationId xmlns:p14="http://schemas.microsoft.com/office/powerpoint/2010/main" val="848539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err="1"/>
              <a:t>Desirability</a:t>
            </a:r>
            <a:r>
              <a:rPr lang="tr-TR" sz="3200" dirty="0"/>
              <a:t> </a:t>
            </a:r>
            <a:r>
              <a:rPr lang="tr-TR" sz="3200" dirty="0" err="1"/>
              <a:t>Function</a:t>
            </a:r>
            <a:r>
              <a:rPr lang="tr-TR" sz="3200" dirty="0"/>
              <a:t>- </a:t>
            </a:r>
            <a:r>
              <a:rPr lang="tr-TR" sz="3200" dirty="0" err="1"/>
              <a:t>Based</a:t>
            </a:r>
            <a:r>
              <a:rPr lang="tr-TR" sz="3200" dirty="0"/>
              <a:t> </a:t>
            </a:r>
            <a:r>
              <a:rPr lang="tr-TR" sz="3200" dirty="0" err="1" smtClean="0"/>
              <a:t>Scalarization</a:t>
            </a:r>
            <a:r>
              <a:rPr lang="tr-TR" sz="3200" dirty="0" smtClean="0"/>
              <a:t> (I)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err="1" smtClean="0"/>
              <a:t>The</a:t>
            </a:r>
            <a:r>
              <a:rPr lang="tr-TR" dirty="0" smtClean="0"/>
              <a:t> main idea </a:t>
            </a:r>
            <a:r>
              <a:rPr lang="tr-TR" dirty="0" err="1" smtClean="0"/>
              <a:t>beneath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desirability</a:t>
            </a:r>
            <a:r>
              <a:rPr lang="tr-TR" dirty="0" smtClean="0"/>
              <a:t> </a:t>
            </a:r>
            <a:r>
              <a:rPr lang="tr-TR" dirty="0" err="1" smtClean="0"/>
              <a:t>function</a:t>
            </a:r>
            <a:endParaRPr lang="tr-TR" dirty="0" smtClean="0"/>
          </a:p>
          <a:p>
            <a:pPr lvl="1"/>
            <a:r>
              <a:rPr lang="tr-TR" dirty="0" err="1"/>
              <a:t>m</a:t>
            </a:r>
            <a:r>
              <a:rPr lang="tr-TR" dirty="0" err="1" smtClean="0"/>
              <a:t>apping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domain of </a:t>
            </a:r>
            <a:r>
              <a:rPr lang="tr-TR" dirty="0" err="1" smtClean="0"/>
              <a:t>real</a:t>
            </a:r>
            <a:r>
              <a:rPr lang="tr-TR" dirty="0" smtClean="0"/>
              <a:t> </a:t>
            </a:r>
            <a:r>
              <a:rPr lang="tr-TR" dirty="0" err="1" smtClean="0"/>
              <a:t>numbers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range</a:t>
            </a:r>
            <a:r>
              <a:rPr lang="tr-TR" dirty="0" smtClean="0"/>
              <a:t> set [0,1].</a:t>
            </a:r>
          </a:p>
          <a:p>
            <a:pPr lvl="1"/>
            <a:r>
              <a:rPr lang="tr-TR" dirty="0" err="1"/>
              <a:t>t</a:t>
            </a:r>
            <a:r>
              <a:rPr lang="tr-TR" dirty="0" err="1" smtClean="0"/>
              <a:t>he</a:t>
            </a:r>
            <a:r>
              <a:rPr lang="tr-TR" dirty="0" smtClean="0"/>
              <a:t> domain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each</a:t>
            </a:r>
            <a:r>
              <a:rPr lang="tr-TR" dirty="0" smtClean="0"/>
              <a:t> </a:t>
            </a:r>
            <a:r>
              <a:rPr lang="tr-TR" dirty="0" err="1" smtClean="0"/>
              <a:t>desirability</a:t>
            </a:r>
            <a:r>
              <a:rPr lang="tr-TR" dirty="0" smtClean="0"/>
              <a:t> </a:t>
            </a:r>
            <a:r>
              <a:rPr lang="tr-TR" dirty="0" err="1" smtClean="0"/>
              <a:t>function</a:t>
            </a:r>
            <a:r>
              <a:rPr lang="tr-TR" dirty="0" smtClean="0"/>
              <a:t> is </a:t>
            </a:r>
            <a:r>
              <a:rPr lang="tr-TR" dirty="0" err="1" smtClean="0"/>
              <a:t>one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objective</a:t>
            </a:r>
            <a:r>
              <a:rPr lang="tr-TR" dirty="0" smtClean="0"/>
              <a:t> </a:t>
            </a:r>
            <a:r>
              <a:rPr lang="tr-TR" dirty="0" err="1" smtClean="0"/>
              <a:t>functions</a:t>
            </a:r>
            <a:r>
              <a:rPr lang="tr-TR" dirty="0" smtClean="0"/>
              <a:t> </a:t>
            </a: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map</a:t>
            </a:r>
            <a:r>
              <a:rPr lang="tr-TR" dirty="0" smtClean="0"/>
              <a:t> </a:t>
            </a:r>
            <a:r>
              <a:rPr lang="tr-TR" dirty="0" err="1" smtClean="0"/>
              <a:t>values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relevant</a:t>
            </a:r>
            <a:r>
              <a:rPr lang="tr-TR" dirty="0" smtClean="0"/>
              <a:t> </a:t>
            </a:r>
            <a:r>
              <a:rPr lang="tr-TR" dirty="0" err="1" smtClean="0"/>
              <a:t>objective</a:t>
            </a:r>
            <a:r>
              <a:rPr lang="tr-TR" dirty="0" smtClean="0"/>
              <a:t> </a:t>
            </a:r>
            <a:r>
              <a:rPr lang="tr-TR" dirty="0" err="1" smtClean="0"/>
              <a:t>function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interval</a:t>
            </a:r>
            <a:r>
              <a:rPr lang="tr-TR" dirty="0" smtClean="0"/>
              <a:t> [0, 1].</a:t>
            </a:r>
          </a:p>
          <a:p>
            <a:pPr lvl="1"/>
            <a:r>
              <a:rPr lang="tr-TR" dirty="0" err="1" smtClean="0"/>
              <a:t>constructed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depending</a:t>
            </a:r>
            <a:r>
              <a:rPr lang="tr-TR" dirty="0" smtClean="0"/>
              <a:t> on </a:t>
            </a:r>
            <a:r>
              <a:rPr lang="tr-TR" dirty="0" err="1" smtClean="0"/>
              <a:t>desire</a:t>
            </a:r>
            <a:r>
              <a:rPr lang="tr-TR" dirty="0" smtClean="0"/>
              <a:t> </a:t>
            </a:r>
            <a:r>
              <a:rPr lang="tr-TR" dirty="0" err="1" smtClean="0"/>
              <a:t>about</a:t>
            </a:r>
            <a:r>
              <a:rPr lang="tr-TR" dirty="0" smtClean="0"/>
              <a:t> </a:t>
            </a:r>
            <a:r>
              <a:rPr lang="tr-TR" dirty="0" err="1" smtClean="0"/>
              <a:t>minimization</a:t>
            </a:r>
            <a:r>
              <a:rPr lang="tr-TR" dirty="0" smtClean="0"/>
              <a:t> of </a:t>
            </a:r>
            <a:r>
              <a:rPr lang="tr-TR" dirty="0" err="1" smtClean="0"/>
              <a:t>each</a:t>
            </a:r>
            <a:r>
              <a:rPr lang="tr-TR" dirty="0" smtClean="0"/>
              <a:t> </a:t>
            </a:r>
            <a:r>
              <a:rPr lang="tr-TR" dirty="0" err="1" smtClean="0"/>
              <a:t>objective</a:t>
            </a:r>
            <a:r>
              <a:rPr lang="tr-TR" dirty="0" smtClean="0"/>
              <a:t> </a:t>
            </a:r>
            <a:r>
              <a:rPr lang="tr-TR" dirty="0" err="1" smtClean="0"/>
              <a:t>function</a:t>
            </a:r>
            <a:r>
              <a:rPr lang="tr-TR" dirty="0" smtClean="0"/>
              <a:t> (</a:t>
            </a:r>
            <a:r>
              <a:rPr lang="tr-TR" dirty="0" err="1" smtClean="0"/>
              <a:t>i.e</a:t>
            </a:r>
            <a:r>
              <a:rPr lang="tr-TR" dirty="0" smtClean="0"/>
              <a:t>., </a:t>
            </a:r>
            <a:r>
              <a:rPr lang="tr-TR" dirty="0" err="1" smtClean="0"/>
              <a:t>the</a:t>
            </a:r>
            <a:r>
              <a:rPr lang="tr-TR" dirty="0" smtClean="0"/>
              <a:t> minimum/</a:t>
            </a:r>
            <a:r>
              <a:rPr lang="tr-TR" dirty="0" err="1" smtClean="0"/>
              <a:t>maximum</a:t>
            </a:r>
            <a:r>
              <a:rPr lang="tr-TR" dirty="0" smtClean="0"/>
              <a:t> </a:t>
            </a:r>
            <a:r>
              <a:rPr lang="tr-TR" dirty="0" err="1" smtClean="0"/>
              <a:t>tolerable</a:t>
            </a:r>
            <a:r>
              <a:rPr lang="tr-TR" dirty="0" smtClean="0"/>
              <a:t> </a:t>
            </a:r>
            <a:r>
              <a:rPr lang="tr-TR" dirty="0" err="1" smtClean="0"/>
              <a:t>values</a:t>
            </a:r>
            <a:r>
              <a:rPr lang="tr-TR" dirty="0" smtClean="0"/>
              <a:t>)</a:t>
            </a:r>
          </a:p>
          <a:p>
            <a:pPr lvl="1"/>
            <a:r>
              <a:rPr lang="tr-TR" dirty="0" err="1"/>
              <a:t>u</a:t>
            </a:r>
            <a:r>
              <a:rPr lang="tr-TR" dirty="0" err="1" smtClean="0"/>
              <a:t>se</a:t>
            </a:r>
            <a:r>
              <a:rPr lang="tr-TR" dirty="0" smtClean="0"/>
              <a:t> </a:t>
            </a:r>
            <a:r>
              <a:rPr lang="tr-TR" dirty="0" err="1" smtClean="0"/>
              <a:t>geometric</a:t>
            </a:r>
            <a:r>
              <a:rPr lang="tr-TR" dirty="0" smtClean="0"/>
              <a:t> </a:t>
            </a:r>
            <a:r>
              <a:rPr lang="tr-TR" dirty="0" err="1" smtClean="0"/>
              <a:t>mean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define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overall</a:t>
            </a:r>
            <a:r>
              <a:rPr lang="tr-TR" dirty="0" smtClean="0"/>
              <a:t> </a:t>
            </a:r>
            <a:r>
              <a:rPr lang="tr-TR" dirty="0" err="1" smtClean="0"/>
              <a:t>desirability</a:t>
            </a:r>
            <a:r>
              <a:rPr lang="tr-TR" dirty="0" smtClean="0"/>
              <a:t> </a:t>
            </a:r>
            <a:r>
              <a:rPr lang="tr-TR" dirty="0" err="1" smtClean="0"/>
              <a:t>value</a:t>
            </a:r>
            <a:r>
              <a:rPr lang="tr-TR" dirty="0" smtClean="0"/>
              <a:t> (</a:t>
            </a:r>
            <a:r>
              <a:rPr lang="tr-TR" dirty="0" err="1" smtClean="0"/>
              <a:t>to</a:t>
            </a:r>
            <a:r>
              <a:rPr lang="tr-TR" dirty="0" smtClean="0"/>
              <a:t> be </a:t>
            </a:r>
            <a:r>
              <a:rPr lang="tr-TR" dirty="0" err="1" smtClean="0"/>
              <a:t>maximized</a:t>
            </a:r>
            <a:r>
              <a:rPr lang="tr-TR" dirty="0" smtClean="0"/>
              <a:t>).</a:t>
            </a:r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8A9F8-2594-4984-85A8-4DD396FF4D24}" type="datetime1">
              <a:rPr lang="tr-TR" smtClean="0"/>
              <a:t>11.09.2014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AC34F-C688-48E5-A520-F158F480DA19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2566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err="1"/>
              <a:t>Desirability</a:t>
            </a:r>
            <a:r>
              <a:rPr lang="tr-TR" sz="3200" dirty="0"/>
              <a:t> </a:t>
            </a:r>
            <a:r>
              <a:rPr lang="tr-TR" sz="3200" dirty="0" err="1"/>
              <a:t>Function</a:t>
            </a:r>
            <a:r>
              <a:rPr lang="tr-TR" sz="3200" dirty="0"/>
              <a:t>- </a:t>
            </a:r>
            <a:r>
              <a:rPr lang="tr-TR" sz="3200" dirty="0" err="1"/>
              <a:t>Based</a:t>
            </a:r>
            <a:r>
              <a:rPr lang="tr-TR" sz="3200" dirty="0"/>
              <a:t> </a:t>
            </a:r>
            <a:r>
              <a:rPr lang="tr-TR" sz="3200" dirty="0" err="1"/>
              <a:t>Scalarization</a:t>
            </a:r>
            <a:r>
              <a:rPr lang="tr-TR" sz="3200" dirty="0"/>
              <a:t> </a:t>
            </a:r>
            <a:r>
              <a:rPr lang="tr-TR" sz="3200" dirty="0" smtClean="0"/>
              <a:t>(II)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5013176"/>
            <a:ext cx="8229600" cy="1463824"/>
          </a:xfrm>
        </p:spPr>
        <p:txBody>
          <a:bodyPr/>
          <a:lstStyle/>
          <a:p>
            <a:r>
              <a:rPr lang="tr-TR" dirty="0" smtClean="0"/>
              <a:t> </a:t>
            </a:r>
            <a:r>
              <a:rPr lang="tr-TR" dirty="0" err="1" smtClean="0"/>
              <a:t>Pareto</a:t>
            </a:r>
            <a:r>
              <a:rPr lang="tr-TR" dirty="0" smtClean="0"/>
              <a:t> Front is </a:t>
            </a:r>
            <a:r>
              <a:rPr lang="tr-TR" dirty="0" err="1" smtClean="0"/>
              <a:t>extracted</a:t>
            </a:r>
            <a:endParaRPr lang="tr-TR" dirty="0" smtClean="0"/>
          </a:p>
          <a:p>
            <a:pPr lvl="1"/>
            <a:r>
              <a:rPr lang="tr-TR" dirty="0" err="1"/>
              <a:t>b</a:t>
            </a:r>
            <a:r>
              <a:rPr lang="tr-TR" dirty="0" err="1" smtClean="0"/>
              <a:t>y</a:t>
            </a:r>
            <a:r>
              <a:rPr lang="tr-TR" dirty="0" smtClean="0"/>
              <a:t> </a:t>
            </a:r>
            <a:r>
              <a:rPr lang="tr-TR" dirty="0" err="1" smtClean="0"/>
              <a:t>fixing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parameters</a:t>
            </a:r>
            <a:r>
              <a:rPr lang="tr-TR" dirty="0" smtClean="0"/>
              <a:t> f1max_tol </a:t>
            </a:r>
            <a:r>
              <a:rPr lang="tr-TR" dirty="0" err="1" smtClean="0"/>
              <a:t>and</a:t>
            </a:r>
            <a:r>
              <a:rPr lang="tr-TR" dirty="0" smtClean="0"/>
              <a:t> f2max_tol at </a:t>
            </a:r>
            <a:r>
              <a:rPr lang="tr-TR" dirty="0" err="1" smtClean="0"/>
              <a:t>infinity</a:t>
            </a:r>
            <a:r>
              <a:rPr lang="tr-TR" dirty="0" smtClean="0"/>
              <a:t>.</a:t>
            </a:r>
          </a:p>
          <a:p>
            <a:pPr lvl="1"/>
            <a:r>
              <a:rPr lang="tr-TR" dirty="0" err="1"/>
              <a:t>b</a:t>
            </a:r>
            <a:r>
              <a:rPr lang="tr-TR" dirty="0" err="1" smtClean="0"/>
              <a:t>y</a:t>
            </a:r>
            <a:r>
              <a:rPr lang="tr-TR" dirty="0" smtClean="0"/>
              <a:t> </a:t>
            </a:r>
            <a:r>
              <a:rPr lang="tr-TR" dirty="0" err="1" smtClean="0"/>
              <a:t>varying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parameters</a:t>
            </a:r>
            <a:r>
              <a:rPr lang="tr-TR" dirty="0" smtClean="0"/>
              <a:t> f1min_tol </a:t>
            </a:r>
            <a:r>
              <a:rPr lang="tr-TR" dirty="0" err="1" smtClean="0"/>
              <a:t>and</a:t>
            </a:r>
            <a:r>
              <a:rPr lang="tr-TR" dirty="0" smtClean="0"/>
              <a:t> f2min_tol </a:t>
            </a:r>
            <a:r>
              <a:rPr lang="tr-TR" dirty="0" err="1" smtClean="0"/>
              <a:t>systematically</a:t>
            </a:r>
            <a:r>
              <a:rPr lang="tr-TR" dirty="0" smtClean="0"/>
              <a:t>.</a:t>
            </a:r>
          </a:p>
          <a:p>
            <a:pPr lvl="1"/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2EF6-5C33-4E5C-93A4-ED81BE4FB781}" type="datetime1">
              <a:rPr lang="tr-TR" smtClean="0"/>
              <a:t>11.09.2014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AC34F-C688-48E5-A520-F158F480DA19}" type="slidenum">
              <a:rPr lang="tr-TR" smtClean="0"/>
              <a:t>8</a:t>
            </a:fld>
            <a:endParaRPr lang="tr-T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988839"/>
            <a:ext cx="5400600" cy="2333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Metin kutusu 5"/>
          <p:cNvSpPr txBox="1"/>
          <p:nvPr/>
        </p:nvSpPr>
        <p:spPr>
          <a:xfrm>
            <a:off x="755576" y="4509120"/>
            <a:ext cx="69127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100" dirty="0" err="1" smtClean="0"/>
              <a:t>Figure</a:t>
            </a:r>
            <a:r>
              <a:rPr lang="tr-TR" sz="1100" dirty="0" smtClean="0"/>
              <a:t> 6: </a:t>
            </a:r>
            <a:r>
              <a:rPr lang="tr-TR" sz="1100" dirty="0" err="1" smtClean="0"/>
              <a:t>The</a:t>
            </a:r>
            <a:r>
              <a:rPr lang="tr-TR" sz="1100" dirty="0" smtClean="0"/>
              <a:t> </a:t>
            </a:r>
            <a:r>
              <a:rPr lang="tr-TR" sz="1100" dirty="0" err="1" smtClean="0"/>
              <a:t>linear</a:t>
            </a:r>
            <a:r>
              <a:rPr lang="tr-TR" sz="1100" dirty="0" smtClean="0"/>
              <a:t> </a:t>
            </a:r>
            <a:r>
              <a:rPr lang="tr-TR" sz="1100" dirty="0" err="1" smtClean="0"/>
              <a:t>desirability</a:t>
            </a:r>
            <a:r>
              <a:rPr lang="tr-TR" sz="1100" dirty="0" smtClean="0"/>
              <a:t> </a:t>
            </a:r>
            <a:r>
              <a:rPr lang="tr-TR" sz="1100" dirty="0" err="1" smtClean="0"/>
              <a:t>functions</a:t>
            </a:r>
            <a:r>
              <a:rPr lang="tr-TR" sz="1100" dirty="0" smtClean="0"/>
              <a:t> </a:t>
            </a:r>
            <a:r>
              <a:rPr lang="tr-TR" sz="1100" dirty="0" err="1" smtClean="0"/>
              <a:t>constructed</a:t>
            </a:r>
            <a:r>
              <a:rPr lang="tr-TR" sz="1100" dirty="0" smtClean="0"/>
              <a:t> </a:t>
            </a:r>
            <a:r>
              <a:rPr lang="tr-TR" sz="1100" dirty="0" err="1" smtClean="0"/>
              <a:t>for</a:t>
            </a:r>
            <a:r>
              <a:rPr lang="tr-TR" sz="1100" dirty="0" smtClean="0"/>
              <a:t> </a:t>
            </a:r>
            <a:r>
              <a:rPr lang="tr-TR" sz="1100" dirty="0" err="1" smtClean="0"/>
              <a:t>the</a:t>
            </a:r>
            <a:r>
              <a:rPr lang="tr-TR" sz="1100" dirty="0" smtClean="0"/>
              <a:t> </a:t>
            </a:r>
            <a:r>
              <a:rPr lang="tr-TR" sz="1100" dirty="0" err="1" smtClean="0"/>
              <a:t>bi-objective</a:t>
            </a:r>
            <a:r>
              <a:rPr lang="tr-TR" sz="1100" dirty="0" smtClean="0"/>
              <a:t> </a:t>
            </a:r>
            <a:r>
              <a:rPr lang="tr-TR" sz="1100" dirty="0" err="1" smtClean="0"/>
              <a:t>optimization</a:t>
            </a:r>
            <a:r>
              <a:rPr lang="tr-TR" sz="1100" dirty="0" smtClean="0"/>
              <a:t> problem.</a:t>
            </a:r>
            <a:endParaRPr lang="tr-TR" sz="1100" dirty="0"/>
          </a:p>
        </p:txBody>
      </p:sp>
    </p:spTree>
    <p:extLst>
      <p:ext uri="{BB962C8B-B14F-4D97-AF65-F5344CB8AC3E}">
        <p14:creationId xmlns:p14="http://schemas.microsoft.com/office/powerpoint/2010/main" val="2888502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err="1"/>
              <a:t>Desirability</a:t>
            </a:r>
            <a:r>
              <a:rPr lang="tr-TR" sz="3200" dirty="0"/>
              <a:t> </a:t>
            </a:r>
            <a:r>
              <a:rPr lang="tr-TR" sz="3200" dirty="0" err="1"/>
              <a:t>Function</a:t>
            </a:r>
            <a:r>
              <a:rPr lang="tr-TR" sz="3200" dirty="0"/>
              <a:t>- </a:t>
            </a:r>
            <a:r>
              <a:rPr lang="tr-TR" sz="3200" dirty="0" err="1"/>
              <a:t>Based</a:t>
            </a:r>
            <a:r>
              <a:rPr lang="tr-TR" sz="3200" dirty="0"/>
              <a:t> </a:t>
            </a:r>
            <a:r>
              <a:rPr lang="tr-TR" sz="3200" dirty="0" err="1"/>
              <a:t>Scalarization</a:t>
            </a:r>
            <a:r>
              <a:rPr lang="tr-TR" sz="3200" dirty="0"/>
              <a:t> (</a:t>
            </a:r>
            <a:r>
              <a:rPr lang="tr-TR" sz="3200" dirty="0" smtClean="0"/>
              <a:t>III)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5229200"/>
            <a:ext cx="8229600" cy="1247800"/>
          </a:xfrm>
        </p:spPr>
        <p:txBody>
          <a:bodyPr/>
          <a:lstStyle/>
          <a:p>
            <a:pPr marL="0" lvl="1" indent="0">
              <a:buNone/>
            </a:pPr>
            <a:r>
              <a:rPr lang="tr-TR" dirty="0" err="1" smtClean="0"/>
              <a:t>Desirability</a:t>
            </a:r>
            <a:r>
              <a:rPr lang="tr-TR" dirty="0" smtClean="0"/>
              <a:t> </a:t>
            </a:r>
            <a:r>
              <a:rPr lang="tr-TR" dirty="0" err="1" smtClean="0"/>
              <a:t>Function</a:t>
            </a:r>
            <a:r>
              <a:rPr lang="tr-TR" dirty="0" smtClean="0"/>
              <a:t>- </a:t>
            </a:r>
            <a:r>
              <a:rPr lang="tr-TR" dirty="0" err="1" smtClean="0"/>
              <a:t>Based</a:t>
            </a:r>
            <a:r>
              <a:rPr lang="tr-TR" dirty="0" smtClean="0"/>
              <a:t> </a:t>
            </a:r>
            <a:r>
              <a:rPr lang="tr-TR" dirty="0" err="1" smtClean="0"/>
              <a:t>Scalarization</a:t>
            </a:r>
            <a:r>
              <a:rPr lang="tr-TR" dirty="0" smtClean="0"/>
              <a:t> </a:t>
            </a:r>
            <a:r>
              <a:rPr lang="tr-TR" dirty="0" err="1" smtClean="0"/>
              <a:t>approach</a:t>
            </a:r>
            <a:endParaRPr lang="tr-TR" dirty="0" smtClean="0"/>
          </a:p>
          <a:p>
            <a:pPr marL="457200" lvl="2"/>
            <a:r>
              <a:rPr lang="tr-TR" dirty="0" err="1"/>
              <a:t>f</a:t>
            </a:r>
            <a:r>
              <a:rPr lang="tr-TR" dirty="0" err="1" smtClean="0"/>
              <a:t>inds</a:t>
            </a:r>
            <a:r>
              <a:rPr lang="tr-TR" dirty="0" smtClean="0"/>
              <a:t> </a:t>
            </a:r>
            <a:r>
              <a:rPr lang="tr-TR" dirty="0" err="1" smtClean="0"/>
              <a:t>solution</a:t>
            </a:r>
            <a:r>
              <a:rPr lang="tr-TR" dirty="0" smtClean="0"/>
              <a:t> </a:t>
            </a:r>
            <a:r>
              <a:rPr lang="tr-TR" dirty="0" err="1" smtClean="0"/>
              <a:t>when</a:t>
            </a:r>
            <a:r>
              <a:rPr lang="tr-TR" dirty="0" smtClean="0"/>
              <a:t> </a:t>
            </a:r>
            <a:r>
              <a:rPr lang="tr-TR" dirty="0" err="1" smtClean="0"/>
              <a:t>Pareto</a:t>
            </a:r>
            <a:r>
              <a:rPr lang="tr-TR" dirty="0" smtClean="0"/>
              <a:t> Front is in </a:t>
            </a:r>
            <a:r>
              <a:rPr lang="tr-TR" dirty="0" err="1" smtClean="0"/>
              <a:t>convex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concave</a:t>
            </a:r>
            <a:r>
              <a:rPr lang="tr-TR" dirty="0" smtClean="0"/>
              <a:t> form. </a:t>
            </a:r>
          </a:p>
          <a:p>
            <a:pPr marL="0" indent="0">
              <a:buNone/>
            </a:pPr>
            <a:endParaRPr lang="tr-TR" dirty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FC907-3589-442A-8409-B24E180D294A}" type="datetime1">
              <a:rPr lang="tr-TR" smtClean="0"/>
              <a:t>11.09.2014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AC34F-C688-48E5-A520-F158F480DA19}" type="slidenum">
              <a:rPr lang="tr-TR" smtClean="0"/>
              <a:t>9</a:t>
            </a:fld>
            <a:endParaRPr lang="tr-TR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454383"/>
            <a:ext cx="5256584" cy="2794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538168"/>
            <a:ext cx="4806914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Metin kutusu 5"/>
          <p:cNvSpPr txBox="1"/>
          <p:nvPr/>
        </p:nvSpPr>
        <p:spPr>
          <a:xfrm>
            <a:off x="971600" y="4423901"/>
            <a:ext cx="77768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dirty="0" err="1" smtClean="0"/>
              <a:t>Figure</a:t>
            </a:r>
            <a:r>
              <a:rPr lang="tr-TR" sz="1100" dirty="0" smtClean="0"/>
              <a:t> 7: </a:t>
            </a:r>
            <a:r>
              <a:rPr lang="tr-TR" sz="1100" dirty="0" err="1" smtClean="0"/>
              <a:t>Pictorial</a:t>
            </a:r>
            <a:r>
              <a:rPr lang="tr-TR" sz="1100" dirty="0" smtClean="0"/>
              <a:t> </a:t>
            </a:r>
            <a:r>
              <a:rPr lang="tr-TR" sz="1100" dirty="0" err="1" smtClean="0"/>
              <a:t>description</a:t>
            </a:r>
            <a:r>
              <a:rPr lang="tr-TR" sz="1100" dirty="0" smtClean="0"/>
              <a:t> of </a:t>
            </a:r>
            <a:r>
              <a:rPr lang="tr-TR" sz="1100" dirty="0" err="1" smtClean="0"/>
              <a:t>the</a:t>
            </a:r>
            <a:r>
              <a:rPr lang="tr-TR" sz="1100" dirty="0" smtClean="0"/>
              <a:t> </a:t>
            </a:r>
            <a:r>
              <a:rPr lang="tr-TR" sz="1100" dirty="0" err="1" smtClean="0"/>
              <a:t>solution</a:t>
            </a:r>
            <a:r>
              <a:rPr lang="tr-TR" sz="1100" dirty="0" smtClean="0"/>
              <a:t> </a:t>
            </a:r>
            <a:r>
              <a:rPr lang="tr-TR" sz="1100" dirty="0" err="1" smtClean="0"/>
              <a:t>via</a:t>
            </a:r>
            <a:r>
              <a:rPr lang="tr-TR" sz="1100" dirty="0" smtClean="0"/>
              <a:t> </a:t>
            </a:r>
            <a:r>
              <a:rPr lang="tr-TR" sz="1100" dirty="0" err="1" smtClean="0"/>
              <a:t>the</a:t>
            </a:r>
            <a:r>
              <a:rPr lang="tr-TR" sz="1100" dirty="0" smtClean="0"/>
              <a:t> </a:t>
            </a:r>
            <a:r>
              <a:rPr lang="tr-TR" sz="1100" dirty="0" err="1" smtClean="0"/>
              <a:t>desirability</a:t>
            </a:r>
            <a:r>
              <a:rPr lang="tr-TR" sz="1100" dirty="0" smtClean="0"/>
              <a:t>- </a:t>
            </a:r>
            <a:r>
              <a:rPr lang="tr-TR" sz="1100" dirty="0" err="1" smtClean="0"/>
              <a:t>function</a:t>
            </a:r>
            <a:r>
              <a:rPr lang="tr-TR" sz="1100" dirty="0" smtClean="0"/>
              <a:t> </a:t>
            </a:r>
            <a:r>
              <a:rPr lang="tr-TR" sz="1100" dirty="0" err="1" smtClean="0"/>
              <a:t>based</a:t>
            </a:r>
            <a:r>
              <a:rPr lang="tr-TR" sz="1100" dirty="0" smtClean="0"/>
              <a:t> </a:t>
            </a:r>
            <a:r>
              <a:rPr lang="tr-TR" sz="1100" dirty="0" err="1" smtClean="0"/>
              <a:t>approach</a:t>
            </a:r>
            <a:r>
              <a:rPr lang="tr-TR" sz="1100" dirty="0" smtClean="0"/>
              <a:t> </a:t>
            </a:r>
            <a:r>
              <a:rPr lang="tr-TR" sz="1100" dirty="0" err="1" smtClean="0"/>
              <a:t>for</a:t>
            </a:r>
            <a:r>
              <a:rPr lang="tr-TR" sz="1100" dirty="0" smtClean="0"/>
              <a:t> </a:t>
            </a:r>
            <a:r>
              <a:rPr lang="tr-TR" sz="1100" dirty="0" err="1" smtClean="0"/>
              <a:t>convex</a:t>
            </a:r>
            <a:r>
              <a:rPr lang="tr-TR" sz="1100" dirty="0" smtClean="0"/>
              <a:t> </a:t>
            </a:r>
            <a:r>
              <a:rPr lang="tr-TR" sz="1100" dirty="0" err="1" smtClean="0"/>
              <a:t>Pareto</a:t>
            </a:r>
            <a:r>
              <a:rPr lang="tr-TR" sz="1100" dirty="0" smtClean="0"/>
              <a:t> Front</a:t>
            </a:r>
            <a:endParaRPr lang="tr-TR" sz="1100" dirty="0"/>
          </a:p>
        </p:txBody>
      </p:sp>
      <p:sp>
        <p:nvSpPr>
          <p:cNvPr id="9" name="Metin kutusu 8"/>
          <p:cNvSpPr txBox="1"/>
          <p:nvPr/>
        </p:nvSpPr>
        <p:spPr>
          <a:xfrm>
            <a:off x="971600" y="4445496"/>
            <a:ext cx="77768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dirty="0" err="1" smtClean="0"/>
              <a:t>Figure</a:t>
            </a:r>
            <a:r>
              <a:rPr lang="tr-TR" sz="1100" dirty="0" smtClean="0"/>
              <a:t> 8: </a:t>
            </a:r>
            <a:r>
              <a:rPr lang="tr-TR" sz="1100" dirty="0" err="1" smtClean="0"/>
              <a:t>Pictorial</a:t>
            </a:r>
            <a:r>
              <a:rPr lang="tr-TR" sz="1100" dirty="0" smtClean="0"/>
              <a:t> </a:t>
            </a:r>
            <a:r>
              <a:rPr lang="tr-TR" sz="1100" dirty="0" err="1" smtClean="0"/>
              <a:t>description</a:t>
            </a:r>
            <a:r>
              <a:rPr lang="tr-TR" sz="1100" dirty="0" smtClean="0"/>
              <a:t> of </a:t>
            </a:r>
            <a:r>
              <a:rPr lang="tr-TR" sz="1100" dirty="0" err="1" smtClean="0"/>
              <a:t>the</a:t>
            </a:r>
            <a:r>
              <a:rPr lang="tr-TR" sz="1100" dirty="0" smtClean="0"/>
              <a:t> </a:t>
            </a:r>
            <a:r>
              <a:rPr lang="tr-TR" sz="1100" dirty="0" err="1" smtClean="0"/>
              <a:t>solution</a:t>
            </a:r>
            <a:r>
              <a:rPr lang="tr-TR" sz="1100" dirty="0" smtClean="0"/>
              <a:t> </a:t>
            </a:r>
            <a:r>
              <a:rPr lang="tr-TR" sz="1100" dirty="0" err="1" smtClean="0"/>
              <a:t>via</a:t>
            </a:r>
            <a:r>
              <a:rPr lang="tr-TR" sz="1100" dirty="0" smtClean="0"/>
              <a:t> </a:t>
            </a:r>
            <a:r>
              <a:rPr lang="tr-TR" sz="1100" dirty="0" err="1" smtClean="0"/>
              <a:t>the</a:t>
            </a:r>
            <a:r>
              <a:rPr lang="tr-TR" sz="1100" dirty="0" smtClean="0"/>
              <a:t> </a:t>
            </a:r>
            <a:r>
              <a:rPr lang="tr-TR" sz="1100" dirty="0" err="1" smtClean="0"/>
              <a:t>desirability</a:t>
            </a:r>
            <a:r>
              <a:rPr lang="tr-TR" sz="1100" dirty="0" smtClean="0"/>
              <a:t>- </a:t>
            </a:r>
            <a:r>
              <a:rPr lang="tr-TR" sz="1100" dirty="0" err="1" smtClean="0"/>
              <a:t>function</a:t>
            </a:r>
            <a:r>
              <a:rPr lang="tr-TR" sz="1100" dirty="0" smtClean="0"/>
              <a:t> </a:t>
            </a:r>
            <a:r>
              <a:rPr lang="tr-TR" sz="1100" dirty="0" err="1" smtClean="0"/>
              <a:t>based</a:t>
            </a:r>
            <a:r>
              <a:rPr lang="tr-TR" sz="1100" dirty="0" smtClean="0"/>
              <a:t> </a:t>
            </a:r>
            <a:r>
              <a:rPr lang="tr-TR" sz="1100" dirty="0" err="1" smtClean="0"/>
              <a:t>approach</a:t>
            </a:r>
            <a:r>
              <a:rPr lang="tr-TR" sz="1100" dirty="0" smtClean="0"/>
              <a:t> </a:t>
            </a:r>
            <a:r>
              <a:rPr lang="tr-TR" sz="1100" dirty="0" err="1" smtClean="0"/>
              <a:t>for</a:t>
            </a:r>
            <a:r>
              <a:rPr lang="tr-TR" sz="1100" dirty="0" smtClean="0"/>
              <a:t> </a:t>
            </a:r>
            <a:r>
              <a:rPr lang="tr-TR" sz="1100" dirty="0" err="1" smtClean="0"/>
              <a:t>convcave</a:t>
            </a:r>
            <a:r>
              <a:rPr lang="tr-TR" sz="1100" dirty="0" smtClean="0"/>
              <a:t> </a:t>
            </a:r>
            <a:r>
              <a:rPr lang="tr-TR" sz="1100" dirty="0" err="1" smtClean="0"/>
              <a:t>Pareto</a:t>
            </a:r>
            <a:r>
              <a:rPr lang="tr-TR" sz="1100" dirty="0" smtClean="0"/>
              <a:t> Front</a:t>
            </a:r>
            <a:endParaRPr lang="tr-TR" sz="1100" dirty="0"/>
          </a:p>
        </p:txBody>
      </p:sp>
    </p:spTree>
    <p:extLst>
      <p:ext uri="{BB962C8B-B14F-4D97-AF65-F5344CB8AC3E}">
        <p14:creationId xmlns:p14="http://schemas.microsoft.com/office/powerpoint/2010/main" val="2243827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tlik">
  <a:themeElements>
    <a:clrScheme name="Netlik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tli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2734</TotalTime>
  <Words>1516</Words>
  <Application>Microsoft Office PowerPoint</Application>
  <PresentationFormat>Ekran Gösterisi (4:3)</PresentationFormat>
  <Paragraphs>170</Paragraphs>
  <Slides>19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0" baseType="lpstr">
      <vt:lpstr>Netlik</vt:lpstr>
      <vt:lpstr>PARALLEL CUDA IMPLEMENTATION OF THE DESIRABILITY BASED SCALARIZATION APPROACH FOR MULTIOBJECTIVE OPTIMIZATION PROBLEMS</vt:lpstr>
      <vt:lpstr>Outline</vt:lpstr>
      <vt:lpstr>Motivation</vt:lpstr>
      <vt:lpstr>The Main Idea Beneath the Scalarization and Weighted Sum Approach (I)</vt:lpstr>
      <vt:lpstr>The Main Idea Beneath the Scalarization and Weighted Sum Approach (II)</vt:lpstr>
      <vt:lpstr>The Main Idea Beneath the Scalarization and Weighted Sum Approach (III)</vt:lpstr>
      <vt:lpstr>Desirability Function- Based Scalarization (I)</vt:lpstr>
      <vt:lpstr>Desirability Function- Based Scalarization (II)</vt:lpstr>
      <vt:lpstr>Desirability Function- Based Scalarization (III)</vt:lpstr>
      <vt:lpstr>Parallel CUDA Implementation of the Desirability Function- Based Scalarization (I)</vt:lpstr>
      <vt:lpstr>Parallel CUDA Implementation of the Desirability Function- Based Scalarization (II)</vt:lpstr>
      <vt:lpstr>Parallel CUDA Implementation of the Desirability Function- Based Scalarization (III)</vt:lpstr>
      <vt:lpstr>Lessons Learned (I)</vt:lpstr>
      <vt:lpstr>Lessons Learned (II)</vt:lpstr>
      <vt:lpstr>Lessons Learned (III)</vt:lpstr>
      <vt:lpstr>Future Work</vt:lpstr>
      <vt:lpstr>Acknowledgement</vt:lpstr>
      <vt:lpstr>References</vt:lpstr>
      <vt:lpstr>Thank You for Listening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PARALLEL CUDA IMPLEMENTATION OF THE DESIRABILITY BASED SCALARIZATION APPROACH FOR MULTIOBJECTIVE OPTIMIZATION PROBLEMS</dc:title>
  <dc:creator>Eren</dc:creator>
  <cp:lastModifiedBy>Eren</cp:lastModifiedBy>
  <cp:revision>117</cp:revision>
  <dcterms:created xsi:type="dcterms:W3CDTF">2014-08-28T18:36:50Z</dcterms:created>
  <dcterms:modified xsi:type="dcterms:W3CDTF">2014-09-11T17:35:29Z</dcterms:modified>
</cp:coreProperties>
</file>